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2" r:id="rId1"/>
  </p:sldMasterIdLst>
  <p:notesMasterIdLst>
    <p:notesMasterId r:id="rId26"/>
  </p:notesMasterIdLst>
  <p:sldIdLst>
    <p:sldId id="256" r:id="rId2"/>
    <p:sldId id="264" r:id="rId3"/>
    <p:sldId id="314" r:id="rId4"/>
    <p:sldId id="315" r:id="rId5"/>
    <p:sldId id="316" r:id="rId6"/>
    <p:sldId id="313" r:id="rId7"/>
    <p:sldId id="283" r:id="rId8"/>
    <p:sldId id="281" r:id="rId9"/>
    <p:sldId id="278" r:id="rId10"/>
    <p:sldId id="305" r:id="rId11"/>
    <p:sldId id="299" r:id="rId12"/>
    <p:sldId id="317" r:id="rId13"/>
    <p:sldId id="282" r:id="rId14"/>
    <p:sldId id="297" r:id="rId15"/>
    <p:sldId id="309" r:id="rId16"/>
    <p:sldId id="271" r:id="rId17"/>
    <p:sldId id="269" r:id="rId18"/>
    <p:sldId id="306" r:id="rId19"/>
    <p:sldId id="290" r:id="rId20"/>
    <p:sldId id="286" r:id="rId21"/>
    <p:sldId id="272" r:id="rId22"/>
    <p:sldId id="274" r:id="rId23"/>
    <p:sldId id="277" r:id="rId24"/>
    <p:sldId id="312" r:id="rId25"/>
  </p:sldIdLst>
  <p:sldSz cx="9144000" cy="6858000" type="screen4x3"/>
  <p:notesSz cx="6985000" cy="9283700"/>
  <p:defaultTextStyle>
    <a:defPPr>
      <a:defRPr lang="en-US"/>
    </a:defPPr>
    <a:lvl1pPr algn="l" rtl="0" fontAlgn="base">
      <a:spcBef>
        <a:spcPct val="0"/>
      </a:spcBef>
      <a:spcAft>
        <a:spcPct val="0"/>
      </a:spcAft>
      <a:defRPr sz="1400" kern="1200">
        <a:solidFill>
          <a:schemeClr val="tx2"/>
        </a:solidFill>
        <a:latin typeface="Gill Sans MT" pitchFamily="34" charset="0"/>
        <a:ea typeface="+mn-ea"/>
        <a:cs typeface="+mn-cs"/>
      </a:defRPr>
    </a:lvl1pPr>
    <a:lvl2pPr marL="457200" algn="l" rtl="0" fontAlgn="base">
      <a:spcBef>
        <a:spcPct val="0"/>
      </a:spcBef>
      <a:spcAft>
        <a:spcPct val="0"/>
      </a:spcAft>
      <a:defRPr sz="1400" kern="1200">
        <a:solidFill>
          <a:schemeClr val="tx2"/>
        </a:solidFill>
        <a:latin typeface="Gill Sans MT" pitchFamily="34" charset="0"/>
        <a:ea typeface="+mn-ea"/>
        <a:cs typeface="+mn-cs"/>
      </a:defRPr>
    </a:lvl2pPr>
    <a:lvl3pPr marL="914400" algn="l" rtl="0" fontAlgn="base">
      <a:spcBef>
        <a:spcPct val="0"/>
      </a:spcBef>
      <a:spcAft>
        <a:spcPct val="0"/>
      </a:spcAft>
      <a:defRPr sz="1400" kern="1200">
        <a:solidFill>
          <a:schemeClr val="tx2"/>
        </a:solidFill>
        <a:latin typeface="Gill Sans MT" pitchFamily="34" charset="0"/>
        <a:ea typeface="+mn-ea"/>
        <a:cs typeface="+mn-cs"/>
      </a:defRPr>
    </a:lvl3pPr>
    <a:lvl4pPr marL="1371600" algn="l" rtl="0" fontAlgn="base">
      <a:spcBef>
        <a:spcPct val="0"/>
      </a:spcBef>
      <a:spcAft>
        <a:spcPct val="0"/>
      </a:spcAft>
      <a:defRPr sz="1400" kern="1200">
        <a:solidFill>
          <a:schemeClr val="tx2"/>
        </a:solidFill>
        <a:latin typeface="Gill Sans MT" pitchFamily="34" charset="0"/>
        <a:ea typeface="+mn-ea"/>
        <a:cs typeface="+mn-cs"/>
      </a:defRPr>
    </a:lvl4pPr>
    <a:lvl5pPr marL="1828800" algn="l" rtl="0" fontAlgn="base">
      <a:spcBef>
        <a:spcPct val="0"/>
      </a:spcBef>
      <a:spcAft>
        <a:spcPct val="0"/>
      </a:spcAft>
      <a:defRPr sz="1400" kern="1200">
        <a:solidFill>
          <a:schemeClr val="tx2"/>
        </a:solidFill>
        <a:latin typeface="Gill Sans MT" pitchFamily="34" charset="0"/>
        <a:ea typeface="+mn-ea"/>
        <a:cs typeface="+mn-cs"/>
      </a:defRPr>
    </a:lvl5pPr>
    <a:lvl6pPr marL="2286000" algn="l" defTabSz="914400" rtl="0" eaLnBrk="1" latinLnBrk="0" hangingPunct="1">
      <a:defRPr sz="1400" kern="1200">
        <a:solidFill>
          <a:schemeClr val="tx2"/>
        </a:solidFill>
        <a:latin typeface="Gill Sans MT" pitchFamily="34" charset="0"/>
        <a:ea typeface="+mn-ea"/>
        <a:cs typeface="+mn-cs"/>
      </a:defRPr>
    </a:lvl6pPr>
    <a:lvl7pPr marL="2743200" algn="l" defTabSz="914400" rtl="0" eaLnBrk="1" latinLnBrk="0" hangingPunct="1">
      <a:defRPr sz="1400" kern="1200">
        <a:solidFill>
          <a:schemeClr val="tx2"/>
        </a:solidFill>
        <a:latin typeface="Gill Sans MT" pitchFamily="34" charset="0"/>
        <a:ea typeface="+mn-ea"/>
        <a:cs typeface="+mn-cs"/>
      </a:defRPr>
    </a:lvl7pPr>
    <a:lvl8pPr marL="3200400" algn="l" defTabSz="914400" rtl="0" eaLnBrk="1" latinLnBrk="0" hangingPunct="1">
      <a:defRPr sz="1400" kern="1200">
        <a:solidFill>
          <a:schemeClr val="tx2"/>
        </a:solidFill>
        <a:latin typeface="Gill Sans MT" pitchFamily="34" charset="0"/>
        <a:ea typeface="+mn-ea"/>
        <a:cs typeface="+mn-cs"/>
      </a:defRPr>
    </a:lvl8pPr>
    <a:lvl9pPr marL="3657600" algn="l" defTabSz="914400" rtl="0" eaLnBrk="1" latinLnBrk="0" hangingPunct="1">
      <a:defRPr sz="1400" kern="1200">
        <a:solidFill>
          <a:schemeClr val="tx2"/>
        </a:solidFill>
        <a:latin typeface="Gill Sans MT" pitchFamily="34" charset="0"/>
        <a:ea typeface="+mn-ea"/>
        <a:cs typeface="+mn-cs"/>
      </a:defRPr>
    </a:lvl9pPr>
  </p:defaultTextStyle>
  <p:extLst>
    <p:ext uri="{EFAFB233-063F-42B5-8137-9DF3F51BA10A}">
      <p15:sldGuideLst xmlns:p15="http://schemas.microsoft.com/office/powerpoint/2012/main">
        <p15:guide id="1" orient="horz" pos="856">
          <p15:clr>
            <a:srgbClr val="A4A3A4"/>
          </p15:clr>
        </p15:guide>
        <p15:guide id="2" orient="horz" pos="3984">
          <p15:clr>
            <a:srgbClr val="A4A3A4"/>
          </p15:clr>
        </p15:guide>
        <p15:guide id="3" pos="2880">
          <p15:clr>
            <a:srgbClr val="A4A3A4"/>
          </p15:clr>
        </p15:guide>
        <p15:guide id="4" pos="144">
          <p15:clr>
            <a:srgbClr val="A4A3A4"/>
          </p15:clr>
        </p15:guide>
        <p15:guide id="5" pos="5472">
          <p15:clr>
            <a:srgbClr val="A4A3A4"/>
          </p15:clr>
        </p15:guide>
        <p15:guide id="6" pos="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1"/>
    <a:srgbClr val="28AFB0"/>
    <a:srgbClr val="D4E0FC"/>
    <a:srgbClr val="ADD359"/>
    <a:srgbClr val="97D280"/>
    <a:srgbClr val="FCC917"/>
    <a:srgbClr val="FFFF66"/>
    <a:srgbClr val="FFFFFF"/>
    <a:srgbClr val="F2F2F2"/>
    <a:srgbClr val="0C4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676" autoAdjust="0"/>
  </p:normalViewPr>
  <p:slideViewPr>
    <p:cSldViewPr snapToGrid="0">
      <p:cViewPr varScale="1">
        <p:scale>
          <a:sx n="68" d="100"/>
          <a:sy n="68" d="100"/>
        </p:scale>
        <p:origin x="1374" y="66"/>
      </p:cViewPr>
      <p:guideLst>
        <p:guide orient="horz" pos="856"/>
        <p:guide orient="horz" pos="3984"/>
        <p:guide pos="2880"/>
        <p:guide pos="144"/>
        <p:guide pos="5472"/>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70302027392711E-2"/>
          <c:y val="1.9927911651921325E-2"/>
          <c:w val="0.86105647442249944"/>
          <c:h val="0.93125000000000002"/>
        </c:manualLayout>
      </c:layout>
      <c:barChart>
        <c:barDir val="col"/>
        <c:grouping val="stacked"/>
        <c:varyColors val="0"/>
        <c:ser>
          <c:idx val="0"/>
          <c:order val="0"/>
          <c:tx>
            <c:strRef>
              <c:f>Sheet1!$B$1</c:f>
              <c:strCache>
                <c:ptCount val="1"/>
                <c:pt idx="0">
                  <c:v>Series 1</c:v>
                </c:pt>
              </c:strCache>
            </c:strRef>
          </c:tx>
          <c:invertIfNegative val="0"/>
          <c:cat>
            <c:numRef>
              <c:f>Sheet1!$A$2</c:f>
              <c:numCache>
                <c:formatCode>General</c:formatCode>
                <c:ptCount val="1"/>
              </c:numCache>
            </c:numRef>
          </c:cat>
          <c:val>
            <c:numRef>
              <c:f>Sheet1!$B$2</c:f>
              <c:numCache>
                <c:formatCode>General</c:formatCode>
                <c:ptCount val="1"/>
                <c:pt idx="0">
                  <c:v>125</c:v>
                </c:pt>
              </c:numCache>
            </c:numRef>
          </c:val>
        </c:ser>
        <c:ser>
          <c:idx val="1"/>
          <c:order val="1"/>
          <c:tx>
            <c:strRef>
              <c:f>Sheet1!$C$1</c:f>
              <c:strCache>
                <c:ptCount val="1"/>
                <c:pt idx="0">
                  <c:v>Series 2</c:v>
                </c:pt>
              </c:strCache>
            </c:strRef>
          </c:tx>
          <c:spPr>
            <a:solidFill>
              <a:schemeClr val="accent1">
                <a:lumMod val="60000"/>
                <a:lumOff val="40000"/>
              </a:schemeClr>
            </a:solidFill>
          </c:spPr>
          <c:invertIfNegative val="0"/>
          <c:cat>
            <c:numRef>
              <c:f>Sheet1!$A$2</c:f>
              <c:numCache>
                <c:formatCode>General</c:formatCode>
                <c:ptCount val="1"/>
              </c:numCache>
            </c:numRef>
          </c:cat>
          <c:val>
            <c:numRef>
              <c:f>Sheet1!$C$2</c:f>
              <c:numCache>
                <c:formatCode>General</c:formatCode>
                <c:ptCount val="1"/>
                <c:pt idx="0">
                  <c:v>500</c:v>
                </c:pt>
              </c:numCache>
            </c:numRef>
          </c:val>
        </c:ser>
        <c:dLbls>
          <c:showLegendKey val="0"/>
          <c:showVal val="0"/>
          <c:showCatName val="0"/>
          <c:showSerName val="0"/>
          <c:showPercent val="0"/>
          <c:showBubbleSize val="0"/>
        </c:dLbls>
        <c:gapWidth val="25"/>
        <c:overlap val="100"/>
        <c:axId val="210101720"/>
        <c:axId val="210102112"/>
      </c:barChart>
      <c:catAx>
        <c:axId val="210101720"/>
        <c:scaling>
          <c:orientation val="minMax"/>
        </c:scaling>
        <c:delete val="0"/>
        <c:axPos val="b"/>
        <c:numFmt formatCode="General" sourceLinked="1"/>
        <c:majorTickMark val="out"/>
        <c:minorTickMark val="none"/>
        <c:tickLblPos val="nextTo"/>
        <c:crossAx val="210102112"/>
        <c:crosses val="autoZero"/>
        <c:auto val="1"/>
        <c:lblAlgn val="ctr"/>
        <c:lblOffset val="100"/>
        <c:noMultiLvlLbl val="0"/>
      </c:catAx>
      <c:valAx>
        <c:axId val="210102112"/>
        <c:scaling>
          <c:orientation val="minMax"/>
        </c:scaling>
        <c:delete val="1"/>
        <c:axPos val="l"/>
        <c:numFmt formatCode="General" sourceLinked="1"/>
        <c:majorTickMark val="out"/>
        <c:minorTickMark val="none"/>
        <c:tickLblPos val="nextTo"/>
        <c:crossAx val="21010172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25030799721468E-2"/>
          <c:y val="0.20195963680215648"/>
          <c:w val="0.56518694091809951"/>
          <c:h val="0.74849081364829395"/>
        </c:manualLayout>
      </c:layout>
      <c:pieChart>
        <c:varyColors val="1"/>
        <c:ser>
          <c:idx val="0"/>
          <c:order val="0"/>
          <c:tx>
            <c:strRef>
              <c:f>Sheet1!$B$1</c:f>
              <c:strCache>
                <c:ptCount val="1"/>
                <c:pt idx="0">
                  <c:v>Sales</c:v>
                </c:pt>
              </c:strCache>
            </c:strRef>
          </c:tx>
          <c:dPt>
            <c:idx val="0"/>
            <c:bubble3D val="0"/>
            <c:explosion val="14"/>
          </c:dPt>
          <c:dLbls>
            <c:dLbl>
              <c:idx val="0"/>
              <c:layout>
                <c:manualLayout>
                  <c:x val="-0.20092292034924206"/>
                  <c:y val="0.12257856281478328"/>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2.1886549895549084E-3"/>
                  <c:y val="-0.16725757253316301"/>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3836038352348814E-2"/>
                  <c:y val="-2.144392423919983E-2"/>
                </c:manualLayout>
              </c:layout>
              <c:tx>
                <c:rich>
                  <a:bodyPr/>
                  <a:lstStyle/>
                  <a:p>
                    <a:r>
                      <a:rPr lang="en-US" sz="1200" dirty="0"/>
                      <a:t>Fire &amp; </a:t>
                    </a:r>
                    <a:r>
                      <a:rPr lang="en-US" sz="1200" dirty="0" smtClean="0"/>
                      <a:t>Security</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10354250361561949"/>
                  <c:y val="0.15099631127190183"/>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2.6292784830467621E-2"/>
                  <c:y val="0.11210966872384195"/>
                </c:manualLayout>
              </c:layout>
              <c:tx>
                <c:rich>
                  <a:bodyPr/>
                  <a:lstStyle/>
                  <a:p>
                    <a:r>
                      <a:rPr lang="en-US" sz="1200" dirty="0" smtClean="0">
                        <a:solidFill>
                          <a:schemeClr val="bg1"/>
                        </a:solidFill>
                      </a:rPr>
                      <a:t>F&amp;S</a:t>
                    </a:r>
                    <a:r>
                      <a:rPr lang="en-US" sz="1200" baseline="0" dirty="0" smtClean="0">
                        <a:solidFill>
                          <a:schemeClr val="bg1"/>
                        </a:solidFill>
                      </a:rPr>
                      <a:t>  </a:t>
                    </a:r>
                  </a:p>
                  <a:p>
                    <a:r>
                      <a:rPr lang="en-US" sz="1200" dirty="0" smtClean="0">
                        <a:solidFill>
                          <a:schemeClr val="bg1"/>
                        </a:solidFill>
                      </a:rPr>
                      <a:t>Products</a:t>
                    </a:r>
                    <a:endParaRPr lang="en-US" dirty="0">
                      <a:solidFill>
                        <a:schemeClr val="bg1"/>
                      </a:solidFill>
                    </a:endParaRPr>
                  </a:p>
                </c:rich>
              </c:tx>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0"/>
            <c:showCatName val="1"/>
            <c:showSerName val="0"/>
            <c:showPercent val="0"/>
            <c:showBubbleSize val="0"/>
            <c:showLeaderLines val="1"/>
            <c:extLst>
              <c:ext xmlns:c15="http://schemas.microsoft.com/office/drawing/2012/chart" uri="{CE6537A1-D6FC-4f65-9D91-7224C49458BB}"/>
            </c:extLst>
          </c:dLbls>
          <c:cat>
            <c:strRef>
              <c:f>Sheet1!$A$2:$A$6</c:f>
              <c:strCache>
                <c:ptCount val="4"/>
                <c:pt idx="0">
                  <c:v>Adient Spin</c:v>
                </c:pt>
                <c:pt idx="1">
                  <c:v>HVAC &amp; Controls</c:v>
                </c:pt>
                <c:pt idx="2">
                  <c:v>Fire &amp; Safety</c:v>
                </c:pt>
                <c:pt idx="3">
                  <c:v>Power</c:v>
                </c:pt>
              </c:strCache>
            </c:strRef>
          </c:cat>
          <c:val>
            <c:numRef>
              <c:f>Sheet1!$B$2:$B$6</c:f>
              <c:numCache>
                <c:formatCode>0%</c:formatCode>
                <c:ptCount val="5"/>
                <c:pt idx="0">
                  <c:v>0.34450912232346709</c:v>
                </c:pt>
                <c:pt idx="1">
                  <c:v>0.29929859925540447</c:v>
                </c:pt>
                <c:pt idx="2">
                  <c:v>0.20671781475615525</c:v>
                </c:pt>
                <c:pt idx="3">
                  <c:v>0.14947446366497316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25030799721468E-2"/>
          <c:y val="0.20195963680215648"/>
          <c:w val="0.56518694091809951"/>
          <c:h val="0.74849081364829395"/>
        </c:manualLayout>
      </c:layout>
      <c:pieChart>
        <c:varyColors val="1"/>
        <c:ser>
          <c:idx val="0"/>
          <c:order val="0"/>
          <c:tx>
            <c:strRef>
              <c:f>Sheet1!$B$1</c:f>
              <c:strCache>
                <c:ptCount val="1"/>
                <c:pt idx="0">
                  <c:v>Sales</c:v>
                </c:pt>
              </c:strCache>
            </c:strRef>
          </c:tx>
          <c:dPt>
            <c:idx val="0"/>
            <c:bubble3D val="0"/>
            <c:spPr>
              <a:solidFill>
                <a:schemeClr val="accent2"/>
              </a:solidFill>
            </c:spPr>
          </c:dPt>
          <c:dPt>
            <c:idx val="1"/>
            <c:bubble3D val="0"/>
            <c:spPr>
              <a:solidFill>
                <a:schemeClr val="accent3"/>
              </a:solidFill>
            </c:spPr>
          </c:dPt>
          <c:dPt>
            <c:idx val="2"/>
            <c:bubble3D val="0"/>
            <c:spPr>
              <a:solidFill>
                <a:schemeClr val="accent4"/>
              </a:solidFill>
            </c:spPr>
          </c:dPt>
          <c:dPt>
            <c:idx val="3"/>
            <c:bubble3D val="0"/>
            <c:spPr>
              <a:solidFill>
                <a:schemeClr val="accent5"/>
              </a:solidFill>
            </c:spPr>
          </c:dPt>
          <c:dLbls>
            <c:dLbl>
              <c:idx val="0"/>
              <c:layout>
                <c:manualLayout>
                  <c:x val="-0.27133215490920776"/>
                  <c:y val="4.7266084982620415E-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8326637741710864E-2"/>
                  <c:y val="-0.21670355394764851"/>
                </c:manualLayout>
              </c:layout>
              <c:tx>
                <c:rich>
                  <a:bodyPr/>
                  <a:lstStyle/>
                  <a:p>
                    <a:r>
                      <a:rPr lang="en-US" sz="1200" dirty="0"/>
                      <a:t>Fire &amp; </a:t>
                    </a:r>
                    <a:r>
                      <a:rPr lang="en-US" sz="1200" dirty="0" smtClean="0"/>
                      <a:t>Security </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11146847715464138"/>
                  <c:y val="0.14178867844222176"/>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8.9011195029192774E-2"/>
                  <c:y val="0.1417794566219763"/>
                </c:manualLayout>
              </c:layout>
              <c:tx>
                <c:rich>
                  <a:bodyPr/>
                  <a:lstStyle/>
                  <a:p>
                    <a:r>
                      <a:rPr lang="en-US" sz="1200" smtClean="0"/>
                      <a:t>F&amp;S</a:t>
                    </a:r>
                    <a:r>
                      <a:rPr lang="en-US" sz="1200"/>
                      <a:t>
Products</a:t>
                    </a:r>
                    <a:endParaRPr lang="en-US"/>
                  </a:p>
                </c:rich>
              </c:tx>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Sheet1!$A$2:$A$5</c:f>
              <c:strCache>
                <c:ptCount val="3"/>
                <c:pt idx="0">
                  <c:v>HVAC &amp; Controls</c:v>
                </c:pt>
                <c:pt idx="1">
                  <c:v>Fire &amp; Safety </c:v>
                </c:pt>
                <c:pt idx="2">
                  <c:v>Power</c:v>
                </c:pt>
              </c:strCache>
            </c:strRef>
          </c:cat>
          <c:val>
            <c:numRef>
              <c:f>Sheet1!$B$2:$B$5</c:f>
              <c:numCache>
                <c:formatCode>0%</c:formatCode>
                <c:ptCount val="4"/>
                <c:pt idx="0">
                  <c:v>0.4566022342161416</c:v>
                </c:pt>
                <c:pt idx="1">
                  <c:v>0.31536337391740932</c:v>
                </c:pt>
                <c:pt idx="2">
                  <c:v>0.22803439186644911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numRef>
              <c:f>Sheet1!$A$2:$A$5</c:f>
              <c:numCache>
                <c:formatCode>General</c:formatCode>
                <c:ptCount val="4"/>
              </c:numCache>
            </c:num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0.24366</cdr:x>
      <cdr:y>0.23337</cdr:y>
    </cdr:from>
    <cdr:to>
      <cdr:x>0.4513</cdr:x>
      <cdr:y>0.54901</cdr:y>
    </cdr:to>
    <cdr:sp macro="" textlink="">
      <cdr:nvSpPr>
        <cdr:cNvPr id="2" name="TextBox 1"/>
        <cdr:cNvSpPr txBox="1"/>
      </cdr:nvSpPr>
      <cdr:spPr>
        <a:xfrm xmlns:a="http://schemas.openxmlformats.org/drawingml/2006/main">
          <a:off x="1073089" y="6760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spcBef>
              <a:spcPts val="600"/>
            </a:spcBef>
          </a:pPr>
          <a:r>
            <a:rPr lang="en-US" sz="2000" b="1" dirty="0" smtClean="0">
              <a:solidFill>
                <a:schemeClr val="bg1"/>
              </a:solidFill>
            </a:rPr>
            <a:t>Service</a:t>
          </a:r>
        </a:p>
        <a:p xmlns:a="http://schemas.openxmlformats.org/drawingml/2006/main">
          <a:pPr>
            <a:spcBef>
              <a:spcPts val="600"/>
            </a:spcBef>
          </a:pPr>
          <a:r>
            <a:rPr lang="en-US" sz="2000" b="1" kern="0" dirty="0" smtClean="0">
              <a:solidFill>
                <a:schemeClr val="bg1"/>
              </a:solidFill>
            </a:rPr>
            <a:t>~30%</a:t>
          </a:r>
        </a:p>
      </cdr:txBody>
    </cdr:sp>
  </cdr:relSizeAnchor>
  <cdr:relSizeAnchor xmlns:cdr="http://schemas.openxmlformats.org/drawingml/2006/chartDrawing">
    <cdr:from>
      <cdr:x>0.5</cdr:x>
      <cdr:y>0.40514</cdr:y>
    </cdr:from>
    <cdr:to>
      <cdr:x>0.70763</cdr:x>
      <cdr:y>0.72079</cdr:y>
    </cdr:to>
    <cdr:sp macro="" textlink="">
      <cdr:nvSpPr>
        <cdr:cNvPr id="5" name="TextBox 1"/>
        <cdr:cNvSpPr txBox="1"/>
      </cdr:nvSpPr>
      <cdr:spPr>
        <a:xfrm xmlns:a="http://schemas.openxmlformats.org/drawingml/2006/main">
          <a:off x="2201978" y="1173649"/>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600"/>
            </a:spcBef>
          </a:pPr>
          <a:r>
            <a:rPr lang="en-US" sz="2000" b="1" dirty="0" smtClean="0">
              <a:solidFill>
                <a:schemeClr val="bg1"/>
              </a:solidFill>
            </a:rPr>
            <a:t>Product</a:t>
          </a:r>
        </a:p>
        <a:p xmlns:a="http://schemas.openxmlformats.org/drawingml/2006/main">
          <a:pPr>
            <a:spcBef>
              <a:spcPts val="600"/>
            </a:spcBef>
          </a:pPr>
          <a:r>
            <a:rPr lang="en-US" sz="2000" b="1" kern="0" dirty="0" smtClean="0">
              <a:solidFill>
                <a:schemeClr val="bg1"/>
              </a:solidFill>
            </a:rPr>
            <a:t>~70%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7902C820-CA24-4294-80B1-6B304B757D78}" type="datetimeFigureOut">
              <a:rPr lang="en-US" smtClean="0"/>
              <a:t>1/25/2016</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8E158128-2937-4B9D-8AEE-D248C012F50D}" type="slidenum">
              <a:rPr lang="en-US" smtClean="0"/>
              <a:t>‹#›</a:t>
            </a:fld>
            <a:endParaRPr lang="en-US"/>
          </a:p>
        </p:txBody>
      </p:sp>
    </p:spTree>
    <p:extLst>
      <p:ext uri="{BB962C8B-B14F-4D97-AF65-F5344CB8AC3E}">
        <p14:creationId xmlns:p14="http://schemas.microsoft.com/office/powerpoint/2010/main" val="403362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58128-2937-4B9D-8AEE-D248C012F50D}" type="slidenum">
              <a:rPr lang="en-US" smtClean="0"/>
              <a:t>10</a:t>
            </a:fld>
            <a:endParaRPr lang="en-US"/>
          </a:p>
        </p:txBody>
      </p:sp>
    </p:spTree>
    <p:extLst>
      <p:ext uri="{BB962C8B-B14F-4D97-AF65-F5344CB8AC3E}">
        <p14:creationId xmlns:p14="http://schemas.microsoft.com/office/powerpoint/2010/main" val="219009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58128-2937-4B9D-8AEE-D248C012F50D}" type="slidenum">
              <a:rPr lang="en-US" smtClean="0"/>
              <a:t>23</a:t>
            </a:fld>
            <a:endParaRPr lang="en-US"/>
          </a:p>
        </p:txBody>
      </p:sp>
    </p:spTree>
    <p:extLst>
      <p:ext uri="{BB962C8B-B14F-4D97-AF65-F5344CB8AC3E}">
        <p14:creationId xmlns:p14="http://schemas.microsoft.com/office/powerpoint/2010/main" val="190684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k Cover Page">
    <p:spTree>
      <p:nvGrpSpPr>
        <p:cNvPr id="1" name=""/>
        <p:cNvGrpSpPr/>
        <p:nvPr/>
      </p:nvGrpSpPr>
      <p:grpSpPr>
        <a:xfrm>
          <a:off x="0" y="0"/>
          <a:ext cx="0" cy="0"/>
          <a:chOff x="0" y="0"/>
          <a:chExt cx="0" cy="0"/>
        </a:xfrm>
      </p:grpSpPr>
      <p:sp>
        <p:nvSpPr>
          <p:cNvPr id="8" name="Rectangle 7"/>
          <p:cNvSpPr/>
          <p:nvPr/>
        </p:nvSpPr>
        <p:spPr bwMode="auto">
          <a:xfrm>
            <a:off x="0" y="1524000"/>
            <a:ext cx="9144000" cy="2133600"/>
          </a:xfrm>
          <a:prstGeom prst="rect">
            <a:avLst/>
          </a:prstGeom>
          <a:solidFill>
            <a:srgbClr val="0833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Arial" panose="020B0604020202020204" pitchFamily="34" charset="0"/>
            </a:endParaRPr>
          </a:p>
        </p:txBody>
      </p:sp>
      <p:sp>
        <p:nvSpPr>
          <p:cNvPr id="2" name="Title 1"/>
          <p:cNvSpPr>
            <a:spLocks noGrp="1"/>
          </p:cNvSpPr>
          <p:nvPr>
            <p:ph type="title"/>
          </p:nvPr>
        </p:nvSpPr>
        <p:spPr>
          <a:xfrm>
            <a:off x="457200" y="1676400"/>
            <a:ext cx="8229600" cy="4572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itle 1"/>
          <p:cNvSpPr txBox="1">
            <a:spLocks/>
          </p:cNvSpPr>
          <p:nvPr/>
        </p:nvSpPr>
        <p:spPr>
          <a:xfrm>
            <a:off x="457200" y="2209800"/>
            <a:ext cx="8229600" cy="457200"/>
          </a:xfrm>
          <a:prstGeom prst="rect">
            <a:avLst/>
          </a:prstGeom>
        </p:spPr>
        <p:txBody>
          <a:bodyPr/>
          <a:lstStyle>
            <a:lvl1pPr algn="l" rtl="0" eaLnBrk="1" fontAlgn="base" hangingPunct="1">
              <a:spcBef>
                <a:spcPct val="0"/>
              </a:spcBef>
              <a:spcAft>
                <a:spcPct val="0"/>
              </a:spcAft>
              <a:defRPr sz="2400" baseline="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ill Sans MT" pitchFamily="34" charset="0"/>
              </a:defRPr>
            </a:lvl2pPr>
            <a:lvl3pPr algn="l" rtl="0" eaLnBrk="1" fontAlgn="base" hangingPunct="1">
              <a:spcBef>
                <a:spcPct val="0"/>
              </a:spcBef>
              <a:spcAft>
                <a:spcPct val="0"/>
              </a:spcAft>
              <a:defRPr sz="2400">
                <a:solidFill>
                  <a:schemeClr val="tx2"/>
                </a:solidFill>
                <a:latin typeface="Gill Sans MT" pitchFamily="34" charset="0"/>
              </a:defRPr>
            </a:lvl3pPr>
            <a:lvl4pPr algn="l" rtl="0" eaLnBrk="1" fontAlgn="base" hangingPunct="1">
              <a:spcBef>
                <a:spcPct val="0"/>
              </a:spcBef>
              <a:spcAft>
                <a:spcPct val="0"/>
              </a:spcAft>
              <a:defRPr sz="2400">
                <a:solidFill>
                  <a:schemeClr val="tx2"/>
                </a:solidFill>
                <a:latin typeface="Gill Sans MT" pitchFamily="34" charset="0"/>
              </a:defRPr>
            </a:lvl4pPr>
            <a:lvl5pPr algn="l" rtl="0" eaLnBrk="1" fontAlgn="base" hangingPunct="1">
              <a:spcBef>
                <a:spcPct val="0"/>
              </a:spcBef>
              <a:spcAft>
                <a:spcPct val="0"/>
              </a:spcAft>
              <a:defRPr sz="2400">
                <a:solidFill>
                  <a:schemeClr val="tx2"/>
                </a:solidFill>
                <a:latin typeface="Gill Sans MT" pitchFamily="34" charset="0"/>
              </a:defRPr>
            </a:lvl5pPr>
            <a:lvl6pPr marL="457200" algn="l" rtl="0" eaLnBrk="1" fontAlgn="base" hangingPunct="1">
              <a:spcBef>
                <a:spcPct val="0"/>
              </a:spcBef>
              <a:spcAft>
                <a:spcPct val="0"/>
              </a:spcAft>
              <a:defRPr sz="2400">
                <a:solidFill>
                  <a:schemeClr val="tx2"/>
                </a:solidFill>
                <a:latin typeface="Gill Sans MT" pitchFamily="34" charset="0"/>
              </a:defRPr>
            </a:lvl6pPr>
            <a:lvl7pPr marL="914400" algn="l" rtl="0" eaLnBrk="1" fontAlgn="base" hangingPunct="1">
              <a:spcBef>
                <a:spcPct val="0"/>
              </a:spcBef>
              <a:spcAft>
                <a:spcPct val="0"/>
              </a:spcAft>
              <a:defRPr sz="2400">
                <a:solidFill>
                  <a:schemeClr val="tx2"/>
                </a:solidFill>
                <a:latin typeface="Gill Sans MT" pitchFamily="34" charset="0"/>
              </a:defRPr>
            </a:lvl7pPr>
            <a:lvl8pPr marL="1371600" algn="l" rtl="0" eaLnBrk="1" fontAlgn="base" hangingPunct="1">
              <a:spcBef>
                <a:spcPct val="0"/>
              </a:spcBef>
              <a:spcAft>
                <a:spcPct val="0"/>
              </a:spcAft>
              <a:defRPr sz="2400">
                <a:solidFill>
                  <a:schemeClr val="tx2"/>
                </a:solidFill>
                <a:latin typeface="Gill Sans MT" pitchFamily="34" charset="0"/>
              </a:defRPr>
            </a:lvl8pPr>
            <a:lvl9pPr marL="1828800" algn="l" rtl="0" eaLnBrk="1" fontAlgn="base" hangingPunct="1">
              <a:spcBef>
                <a:spcPct val="0"/>
              </a:spcBef>
              <a:spcAft>
                <a:spcPct val="0"/>
              </a:spcAft>
              <a:defRPr sz="2400">
                <a:solidFill>
                  <a:schemeClr val="tx2"/>
                </a:solidFill>
                <a:latin typeface="Gill Sans MT" pitchFamily="34" charset="0"/>
              </a:defRPr>
            </a:lvl9pPr>
          </a:lstStyle>
          <a:p>
            <a:r>
              <a:rPr lang="en-US" kern="0" dirty="0" smtClean="0"/>
              <a:t>Click to edit Master title style</a:t>
            </a:r>
            <a:endParaRPr lang="en-US" kern="0" dirty="0"/>
          </a:p>
        </p:txBody>
      </p:sp>
      <p:sp>
        <p:nvSpPr>
          <p:cNvPr id="6" name="Rectangle 5"/>
          <p:cNvSpPr/>
          <p:nvPr userDrawn="1"/>
        </p:nvSpPr>
        <p:spPr bwMode="auto">
          <a:xfrm>
            <a:off x="0" y="1524000"/>
            <a:ext cx="9144000" cy="2133600"/>
          </a:xfrm>
          <a:prstGeom prst="rect">
            <a:avLst/>
          </a:prstGeom>
          <a:solidFill>
            <a:srgbClr val="0833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cNvSpPr>
            <a:spLocks noGrp="1" noChangeArrowheads="1"/>
          </p:cNvSpPr>
          <p:nvPr>
            <p:ph type="title" hasCustomPrompt="1"/>
          </p:nvPr>
        </p:nvSpPr>
        <p:spPr bwMode="auto">
          <a:xfrm>
            <a:off x="619125" y="455613"/>
            <a:ext cx="8077200" cy="415498"/>
          </a:xfrm>
          <a:prstGeom prst="rect">
            <a:avLst/>
          </a:prstGeom>
          <a:noFill/>
          <a:ln w="9525">
            <a:noFill/>
            <a:miter lim="800000"/>
            <a:headEnd/>
            <a:tailEnd/>
          </a:ln>
          <a:effectLst/>
        </p:spPr>
        <p:txBody>
          <a:bodyPr vert="horz" wrap="square" lIns="0" tIns="0" rIns="0" bIns="45720" numCol="1" anchor="b" anchorCtr="0" compatLnSpc="1">
            <a:prstTxWarp prst="textNoShape">
              <a:avLst/>
            </a:prstTxWarp>
            <a:noAutofit/>
          </a:bodyPr>
          <a:lstStyle>
            <a:lvl1pPr>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Enter Page Title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8" name="Text 1"/>
          <p:cNvSpPr>
            <a:spLocks noGrp="1"/>
          </p:cNvSpPr>
          <p:nvPr>
            <p:ph sz="quarter" idx="12" hasCustomPrompt="1"/>
          </p:nvPr>
        </p:nvSpPr>
        <p:spPr>
          <a:xfrm>
            <a:off x="609600" y="1371600"/>
            <a:ext cx="8074152" cy="4187952"/>
          </a:xfrm>
          <a:prstGeom prst="rect">
            <a:avLst/>
          </a:prstGeom>
        </p:spPr>
        <p:txBody>
          <a:bodyPr/>
          <a:lstStyle>
            <a:lvl1pPr>
              <a:buClrTx/>
              <a:defRPr>
                <a:latin typeface="Arial" panose="020B0604020202020204" pitchFamily="34" charset="0"/>
                <a:cs typeface="Arial" panose="020B0604020202020204" pitchFamily="34" charset="0"/>
              </a:defRPr>
            </a:lvl1pPr>
            <a:lvl2pPr>
              <a:buClrTx/>
              <a:defRPr>
                <a:latin typeface="Arial" panose="020B0604020202020204" pitchFamily="34" charset="0"/>
                <a:cs typeface="Arial" panose="020B0604020202020204" pitchFamily="34" charset="0"/>
              </a:defRPr>
            </a:lvl2pPr>
            <a:lvl3pPr>
              <a:buClrTx/>
              <a:defRPr>
                <a:latin typeface="Arial" panose="020B0604020202020204" pitchFamily="34" charset="0"/>
                <a:cs typeface="Arial" panose="020B0604020202020204" pitchFamily="34" charset="0"/>
              </a:defRPr>
            </a:lvl3pPr>
            <a:lvl4pPr>
              <a:buClrTx/>
              <a:defRPr>
                <a:latin typeface="Arial" panose="020B0604020202020204" pitchFamily="34" charset="0"/>
                <a:cs typeface="Arial" panose="020B0604020202020204" pitchFamily="34" charset="0"/>
              </a:defRPr>
            </a:lvl4pPr>
            <a:lvl5pPr>
              <a:buClrTx/>
              <a:defRPr>
                <a:latin typeface="Arial" panose="020B0604020202020204" pitchFamily="34" charset="0"/>
                <a:cs typeface="Arial" panose="020B0604020202020204" pitchFamily="34" charset="0"/>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cNvSpPr>
            <a:spLocks noGrp="1" noChangeArrowheads="1"/>
          </p:cNvSpPr>
          <p:nvPr>
            <p:ph type="title" hasCustomPrompt="1"/>
          </p:nvPr>
        </p:nvSpPr>
        <p:spPr bwMode="auto">
          <a:xfrm>
            <a:off x="619125" y="455613"/>
            <a:ext cx="8077200" cy="415498"/>
          </a:xfrm>
          <a:prstGeom prst="rect">
            <a:avLst/>
          </a:prstGeom>
          <a:noFill/>
          <a:ln w="9525">
            <a:noFill/>
            <a:miter lim="800000"/>
            <a:headEnd/>
            <a:tailEnd/>
          </a:ln>
          <a:effectLst/>
        </p:spPr>
        <p:txBody>
          <a:bodyPr vert="horz" wrap="square" lIns="0" tIns="0" rIns="0" bIns="45720" numCol="1" anchor="b" anchorCtr="0" compatLnSpc="1">
            <a:prstTxWarp prst="textNoShape">
              <a:avLst/>
            </a:prstTxWarp>
            <a:noAutofit/>
          </a:bodyPr>
          <a:lstStyle>
            <a:lvl1pPr>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Enter Page Title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age (half-boxes)">
    <p:spTree>
      <p:nvGrpSpPr>
        <p:cNvPr id="1" name=""/>
        <p:cNvGrpSpPr/>
        <p:nvPr/>
      </p:nvGrpSpPr>
      <p:grpSpPr>
        <a:xfrm>
          <a:off x="0" y="0"/>
          <a:ext cx="0" cy="0"/>
          <a:chOff x="0" y="0"/>
          <a:chExt cx="0" cy="0"/>
        </a:xfrm>
      </p:grpSpPr>
      <p:sp>
        <p:nvSpPr>
          <p:cNvPr id="15" name="Text 2"/>
          <p:cNvSpPr>
            <a:spLocks noGrp="1"/>
          </p:cNvSpPr>
          <p:nvPr>
            <p:ph sz="quarter" idx="25" hasCustomPrompt="1"/>
          </p:nvPr>
        </p:nvSpPr>
        <p:spPr>
          <a:xfrm>
            <a:off x="4724400" y="1801905"/>
            <a:ext cx="3962400" cy="4179347"/>
          </a:xfrm>
          <a:prstGeom prst="rect">
            <a:avLst/>
          </a:prstGeom>
        </p:spPr>
        <p:txBody>
          <a:bodyPr/>
          <a:lstStyle>
            <a:lvl1pPr marL="173038" marR="0" indent="-173038" algn="l" defTabSz="914400" rtl="0" eaLnBrk="1" fontAlgn="base" latinLnBrk="0" hangingPunct="1">
              <a:lnSpc>
                <a:spcPct val="100000"/>
              </a:lnSpc>
              <a:spcBef>
                <a:spcPts val="1200"/>
              </a:spcBef>
              <a:spcAft>
                <a:spcPct val="0"/>
              </a:spcAft>
              <a:buClrTx/>
              <a:buSzTx/>
              <a:buFont typeface="Wingdings" pitchFamily="2" charset="2"/>
              <a:buChar char="§"/>
              <a:tabLst/>
              <a:defRPr sz="1200" baseline="0">
                <a:latin typeface="Arial" panose="020B0604020202020204" pitchFamily="34" charset="0"/>
                <a:cs typeface="Arial" panose="020B0604020202020204" pitchFamily="34" charset="0"/>
              </a:defRPr>
            </a:lvl1pPr>
            <a:lvl2pPr marL="342900" marR="0" indent="-168275" algn="l" defTabSz="914400" rtl="0" eaLnBrk="1" fontAlgn="base" latinLnBrk="0" hangingPunct="1">
              <a:lnSpc>
                <a:spcPct val="100000"/>
              </a:lnSpc>
              <a:spcBef>
                <a:spcPts val="600"/>
              </a:spcBef>
              <a:spcAft>
                <a:spcPct val="0"/>
              </a:spcAft>
              <a:buClrTx/>
              <a:buSzTx/>
              <a:buFontTx/>
              <a:buChar char="–"/>
              <a:tabLst/>
              <a:defRPr sz="1200" baseline="0">
                <a:latin typeface="Arial" panose="020B0604020202020204" pitchFamily="34" charset="0"/>
                <a:cs typeface="Arial" panose="020B0604020202020204" pitchFamily="34" charset="0"/>
              </a:defRPr>
            </a:lvl2pPr>
            <a:lvl3pPr>
              <a:buClrTx/>
              <a:defRPr sz="1200" baseline="0">
                <a:latin typeface="Arial" panose="020B0604020202020204" pitchFamily="34" charset="0"/>
                <a:cs typeface="Arial" panose="020B0604020202020204" pitchFamily="34" charset="0"/>
              </a:defRPr>
            </a:lvl3pPr>
            <a:lvl4pPr>
              <a:buClrTx/>
              <a:defRPr sz="1200" baseline="0">
                <a:latin typeface="Arial" panose="020B0604020202020204" pitchFamily="34" charset="0"/>
                <a:cs typeface="Arial" panose="020B0604020202020204" pitchFamily="34" charset="0"/>
              </a:defRPr>
            </a:lvl4pPr>
            <a:lvl5pPr>
              <a:buClrTx/>
              <a:defRPr sz="1200" baseline="0">
                <a:latin typeface="Arial" panose="020B0604020202020204" pitchFamily="34" charset="0"/>
                <a:cs typeface="Arial" panose="020B0604020202020204" pitchFamily="34" charset="0"/>
              </a:defRPr>
            </a:lvl5pPr>
          </a:lstStyle>
          <a:p>
            <a:pPr marL="173038" marR="0" lvl="0" indent="-173038" algn="l" defTabSz="914400" rtl="0" eaLnBrk="1" fontAlgn="base" latinLnBrk="0" hangingPunct="1">
              <a:lnSpc>
                <a:spcPct val="100000"/>
              </a:lnSpc>
              <a:spcBef>
                <a:spcPts val="1200"/>
              </a:spcBef>
              <a:spcAft>
                <a:spcPct val="0"/>
              </a:spcAft>
              <a:buClrTx/>
              <a:buSzTx/>
              <a:buFont typeface="Wingdings" pitchFamily="2" charset="2"/>
              <a:buChar char="§"/>
              <a:tabLst/>
              <a:defRPr/>
            </a:pPr>
            <a:r>
              <a:rPr lang="en-US" dirty="0" smtClean="0"/>
              <a:t>Click to enter text</a:t>
            </a:r>
          </a:p>
          <a:p>
            <a:pPr lvl="1"/>
            <a:r>
              <a:rPr lang="en-US" dirty="0" smtClean="0"/>
              <a:t>[to come]</a:t>
            </a:r>
          </a:p>
          <a:p>
            <a:pPr lvl="2"/>
            <a:r>
              <a:rPr lang="en-US" dirty="0" smtClean="0"/>
              <a:t>[to come]</a:t>
            </a:r>
          </a:p>
          <a:p>
            <a:pPr lvl="3"/>
            <a:r>
              <a:rPr lang="en-US" dirty="0" smtClean="0"/>
              <a:t>[to come]</a:t>
            </a:r>
          </a:p>
          <a:p>
            <a:pPr lvl="4"/>
            <a:r>
              <a:rPr lang="en-US" dirty="0" smtClean="0"/>
              <a:t>[to come]</a:t>
            </a:r>
          </a:p>
          <a:p>
            <a:pPr marL="173038" marR="0" lvl="0" indent="-173038" algn="l" defTabSz="914400" rtl="0" eaLnBrk="1" fontAlgn="base" latinLnBrk="0" hangingPunct="1">
              <a:lnSpc>
                <a:spcPct val="100000"/>
              </a:lnSpc>
              <a:spcBef>
                <a:spcPts val="1200"/>
              </a:spcBef>
              <a:spcAft>
                <a:spcPct val="0"/>
              </a:spcAft>
              <a:buClrTx/>
              <a:buSzTx/>
              <a:buFont typeface="Wingdings" pitchFamily="2" charset="2"/>
              <a:buChar char="§"/>
              <a:tabLst/>
              <a:defRPr/>
            </a:pPr>
            <a:r>
              <a:rPr lang="en-US" dirty="0" smtClean="0"/>
              <a:t>[to come]</a:t>
            </a:r>
          </a:p>
          <a:p>
            <a:pPr marL="342900" marR="0" lvl="1" indent="-168275" algn="l" defTabSz="914400" rtl="0" eaLnBrk="1" fontAlgn="base" latinLnBrk="0" hangingPunct="1">
              <a:lnSpc>
                <a:spcPct val="100000"/>
              </a:lnSpc>
              <a:spcBef>
                <a:spcPts val="600"/>
              </a:spcBef>
              <a:spcAft>
                <a:spcPct val="0"/>
              </a:spcAft>
              <a:buClrTx/>
              <a:buSzTx/>
              <a:buFontTx/>
              <a:buChar char="–"/>
              <a:tabLst/>
              <a:defRPr/>
            </a:pPr>
            <a:r>
              <a:rPr lang="en-US" dirty="0" smtClean="0"/>
              <a:t>[to come]</a:t>
            </a:r>
            <a:endParaRPr lang="en-US" dirty="0"/>
          </a:p>
        </p:txBody>
      </p:sp>
      <p:sp>
        <p:nvSpPr>
          <p:cNvPr id="11" name="Text 1"/>
          <p:cNvSpPr>
            <a:spLocks noGrp="1"/>
          </p:cNvSpPr>
          <p:nvPr>
            <p:ph sz="quarter" idx="12" hasCustomPrompt="1"/>
          </p:nvPr>
        </p:nvSpPr>
        <p:spPr>
          <a:xfrm>
            <a:off x="609600" y="1801905"/>
            <a:ext cx="3962400" cy="4179347"/>
          </a:xfrm>
          <a:prstGeom prst="rect">
            <a:avLst/>
          </a:prstGeom>
        </p:spPr>
        <p:txBody>
          <a:bodyPr/>
          <a:lstStyle>
            <a:lvl1pPr marL="173038" marR="0" indent="-173038" algn="l" defTabSz="914400" rtl="0" eaLnBrk="1" fontAlgn="base" latinLnBrk="0" hangingPunct="1">
              <a:lnSpc>
                <a:spcPct val="100000"/>
              </a:lnSpc>
              <a:spcBef>
                <a:spcPts val="1200"/>
              </a:spcBef>
              <a:spcAft>
                <a:spcPct val="0"/>
              </a:spcAft>
              <a:buClrTx/>
              <a:buSzTx/>
              <a:buFont typeface="Wingdings" pitchFamily="2" charset="2"/>
              <a:buChar char="§"/>
              <a:tabLst/>
              <a:defRPr sz="1200" baseline="0">
                <a:latin typeface="Arial" panose="020B0604020202020204" pitchFamily="34" charset="0"/>
                <a:cs typeface="Arial" panose="020B0604020202020204" pitchFamily="34" charset="0"/>
              </a:defRPr>
            </a:lvl1pPr>
            <a:lvl2pPr marL="342900" marR="0" indent="-168275" algn="l" defTabSz="914400" rtl="0" eaLnBrk="1" fontAlgn="base" latinLnBrk="0" hangingPunct="1">
              <a:lnSpc>
                <a:spcPct val="100000"/>
              </a:lnSpc>
              <a:spcBef>
                <a:spcPts val="600"/>
              </a:spcBef>
              <a:spcAft>
                <a:spcPct val="0"/>
              </a:spcAft>
              <a:buClrTx/>
              <a:buSzTx/>
              <a:buFontTx/>
              <a:buChar char="–"/>
              <a:tabLst/>
              <a:defRPr sz="1200" baseline="0">
                <a:latin typeface="Arial" panose="020B0604020202020204" pitchFamily="34" charset="0"/>
                <a:cs typeface="Arial" panose="020B0604020202020204" pitchFamily="34" charset="0"/>
              </a:defRPr>
            </a:lvl2pPr>
            <a:lvl3pPr>
              <a:buClrTx/>
              <a:defRPr sz="1200" baseline="0">
                <a:latin typeface="Arial" panose="020B0604020202020204" pitchFamily="34" charset="0"/>
                <a:cs typeface="Arial" panose="020B0604020202020204" pitchFamily="34" charset="0"/>
              </a:defRPr>
            </a:lvl3pPr>
            <a:lvl4pPr>
              <a:buClrTx/>
              <a:defRPr sz="1200" baseline="0">
                <a:latin typeface="Arial" panose="020B0604020202020204" pitchFamily="34" charset="0"/>
                <a:cs typeface="Arial" panose="020B0604020202020204" pitchFamily="34" charset="0"/>
              </a:defRPr>
            </a:lvl4pPr>
            <a:lvl5pPr>
              <a:buClrTx/>
              <a:defRPr sz="1200" baseline="0">
                <a:latin typeface="Arial" panose="020B0604020202020204" pitchFamily="34" charset="0"/>
                <a:cs typeface="Arial" panose="020B0604020202020204" pitchFamily="34" charset="0"/>
              </a:defRPr>
            </a:lvl5pPr>
          </a:lstStyle>
          <a:p>
            <a:pPr marL="173038" marR="0" lvl="0" indent="-173038" algn="l" defTabSz="914400" rtl="0" eaLnBrk="1" fontAlgn="base" latinLnBrk="0" hangingPunct="1">
              <a:lnSpc>
                <a:spcPct val="100000"/>
              </a:lnSpc>
              <a:spcBef>
                <a:spcPts val="1200"/>
              </a:spcBef>
              <a:spcAft>
                <a:spcPct val="0"/>
              </a:spcAft>
              <a:buClrTx/>
              <a:buSzTx/>
              <a:buFont typeface="Wingdings" pitchFamily="2" charset="2"/>
              <a:buChar char="§"/>
              <a:tabLst/>
              <a:defRPr/>
            </a:pPr>
            <a:r>
              <a:rPr lang="en-US" dirty="0" smtClean="0"/>
              <a:t>Click to enter text</a:t>
            </a:r>
          </a:p>
          <a:p>
            <a:pPr lvl="1"/>
            <a:r>
              <a:rPr lang="en-US" dirty="0" smtClean="0"/>
              <a:t>[to come]</a:t>
            </a:r>
          </a:p>
          <a:p>
            <a:pPr lvl="2"/>
            <a:r>
              <a:rPr lang="en-US" dirty="0" smtClean="0"/>
              <a:t>[to come]</a:t>
            </a:r>
          </a:p>
          <a:p>
            <a:pPr lvl="3"/>
            <a:r>
              <a:rPr lang="en-US" dirty="0" smtClean="0"/>
              <a:t>[to come]</a:t>
            </a:r>
          </a:p>
          <a:p>
            <a:pPr lvl="4"/>
            <a:r>
              <a:rPr lang="en-US" dirty="0" smtClean="0"/>
              <a:t>[to come]</a:t>
            </a:r>
          </a:p>
          <a:p>
            <a:pPr marL="173038" marR="0" lvl="0" indent="-173038" algn="l" defTabSz="914400" rtl="0" eaLnBrk="1" fontAlgn="base" latinLnBrk="0" hangingPunct="1">
              <a:lnSpc>
                <a:spcPct val="100000"/>
              </a:lnSpc>
              <a:spcBef>
                <a:spcPts val="1200"/>
              </a:spcBef>
              <a:spcAft>
                <a:spcPct val="0"/>
              </a:spcAft>
              <a:buClrTx/>
              <a:buSzTx/>
              <a:buFont typeface="Wingdings" pitchFamily="2" charset="2"/>
              <a:buChar char="§"/>
              <a:tabLst/>
              <a:defRPr/>
            </a:pPr>
            <a:r>
              <a:rPr lang="en-US" dirty="0" smtClean="0"/>
              <a:t>[to come]</a:t>
            </a:r>
          </a:p>
          <a:p>
            <a:pPr marL="342900" marR="0" lvl="1" indent="-168275" algn="l" defTabSz="914400" rtl="0" eaLnBrk="1" fontAlgn="base" latinLnBrk="0" hangingPunct="1">
              <a:lnSpc>
                <a:spcPct val="100000"/>
              </a:lnSpc>
              <a:spcBef>
                <a:spcPts val="600"/>
              </a:spcBef>
              <a:spcAft>
                <a:spcPct val="0"/>
              </a:spcAft>
              <a:buClrTx/>
              <a:buSzTx/>
              <a:buFontTx/>
              <a:buChar char="–"/>
              <a:tabLst/>
              <a:defRPr/>
            </a:pPr>
            <a:r>
              <a:rPr lang="en-US" dirty="0" smtClean="0"/>
              <a:t>[to come]</a:t>
            </a:r>
            <a:endParaRPr lang="en-US" dirty="0"/>
          </a:p>
        </p:txBody>
      </p:sp>
      <p:sp>
        <p:nvSpPr>
          <p:cNvPr id="13" name="Title"/>
          <p:cNvSpPr>
            <a:spLocks noGrp="1" noChangeArrowheads="1"/>
          </p:cNvSpPr>
          <p:nvPr>
            <p:ph type="title" hasCustomPrompt="1"/>
          </p:nvPr>
        </p:nvSpPr>
        <p:spPr bwMode="auto">
          <a:xfrm>
            <a:off x="619125" y="455613"/>
            <a:ext cx="8077200" cy="415498"/>
          </a:xfrm>
          <a:prstGeom prst="rect">
            <a:avLst/>
          </a:prstGeom>
          <a:noFill/>
          <a:ln w="9525">
            <a:noFill/>
            <a:miter lim="800000"/>
            <a:headEnd/>
            <a:tailEnd/>
          </a:ln>
          <a:effectLst/>
        </p:spPr>
        <p:txBody>
          <a:bodyPr vert="horz" wrap="square" lIns="0" tIns="0" rIns="0" bIns="45720" numCol="1" anchor="b" anchorCtr="0" compatLnSpc="1">
            <a:prstTxWarp prst="textNoShape">
              <a:avLst/>
            </a:prstTxWarp>
            <a:noAutofit/>
          </a:bodyPr>
          <a:lstStyle>
            <a:lvl1pPr>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Enter Page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Footnote"/>
          <p:cNvSpPr>
            <a:spLocks noGrp="1"/>
          </p:cNvSpPr>
          <p:nvPr>
            <p:ph type="body" sz="quarter" idx="11" hasCustomPrompt="1"/>
          </p:nvPr>
        </p:nvSpPr>
        <p:spPr>
          <a:xfrm>
            <a:off x="609600" y="6391835"/>
            <a:ext cx="6172200" cy="457200"/>
          </a:xfrm>
          <a:prstGeom prst="rect">
            <a:avLst/>
          </a:prstGeom>
          <a:noFill/>
          <a:ln w="9525">
            <a:noFill/>
            <a:miter lim="800000"/>
            <a:headEnd/>
            <a:tailEnd/>
          </a:ln>
        </p:spPr>
        <p:txBody>
          <a:bodyPr lIns="0" tIns="0" rIns="0" bIns="0" anchor="b"/>
          <a:lstStyle>
            <a:lvl1pPr marL="347663" indent="-347663" algn="l" rtl="0" fontAlgn="base">
              <a:spcBef>
                <a:spcPct val="0"/>
              </a:spcBef>
              <a:spcAft>
                <a:spcPct val="0"/>
              </a:spcAft>
              <a:buNone/>
              <a:defRPr lang="en-US" sz="800" kern="1200" smtClean="0">
                <a:solidFill>
                  <a:schemeClr val="tx2"/>
                </a:solidFill>
                <a:latin typeface="Arial" panose="020B0604020202020204" pitchFamily="34" charset="0"/>
                <a:ea typeface="+mn-ea"/>
                <a:cs typeface="Arial" panose="020B0604020202020204" pitchFamily="34" charset="0"/>
              </a:defRPr>
            </a:lvl1pPr>
            <a:lvl2pPr marL="347663" indent="-347663" algn="l" rtl="0" fontAlgn="base">
              <a:spcBef>
                <a:spcPct val="0"/>
              </a:spcBef>
              <a:spcAft>
                <a:spcPct val="0"/>
              </a:spcAft>
              <a:defRPr lang="en-US" sz="800" kern="1200" smtClean="0">
                <a:solidFill>
                  <a:schemeClr val="tx2"/>
                </a:solidFill>
                <a:latin typeface="Gill Sans MT" pitchFamily="34" charset="0"/>
                <a:ea typeface="+mn-ea"/>
                <a:cs typeface="+mn-cs"/>
              </a:defRPr>
            </a:lvl2pPr>
            <a:lvl3pPr marL="347663" indent="-347663" algn="l" rtl="0" fontAlgn="base">
              <a:spcBef>
                <a:spcPct val="0"/>
              </a:spcBef>
              <a:spcAft>
                <a:spcPct val="0"/>
              </a:spcAft>
              <a:defRPr lang="en-US" sz="800" kern="1200" smtClean="0">
                <a:solidFill>
                  <a:schemeClr val="tx2"/>
                </a:solidFill>
                <a:latin typeface="Gill Sans MT" pitchFamily="34" charset="0"/>
                <a:ea typeface="+mn-ea"/>
                <a:cs typeface="+mn-cs"/>
              </a:defRPr>
            </a:lvl3pPr>
            <a:lvl4pPr marL="347663" indent="-347663" algn="l" rtl="0" fontAlgn="base">
              <a:spcBef>
                <a:spcPct val="0"/>
              </a:spcBef>
              <a:spcAft>
                <a:spcPct val="0"/>
              </a:spcAft>
              <a:defRPr lang="en-US" sz="800" kern="1200" smtClean="0">
                <a:solidFill>
                  <a:schemeClr val="tx2"/>
                </a:solidFill>
                <a:latin typeface="Gill Sans MT" pitchFamily="34" charset="0"/>
                <a:ea typeface="+mn-ea"/>
                <a:cs typeface="+mn-cs"/>
              </a:defRPr>
            </a:lvl4pPr>
            <a:lvl5pPr marL="347663" indent="-347663" algn="l" rtl="0" fontAlgn="base">
              <a:spcBef>
                <a:spcPct val="0"/>
              </a:spcBef>
              <a:spcAft>
                <a:spcPct val="0"/>
              </a:spcAft>
              <a:defRPr lang="en-US" sz="800" kern="1200" dirty="0" smtClean="0">
                <a:solidFill>
                  <a:schemeClr val="tx2"/>
                </a:solidFill>
                <a:latin typeface="Gill Sans MT" pitchFamily="34" charset="0"/>
                <a:ea typeface="+mn-ea"/>
                <a:cs typeface="+mn-cs"/>
              </a:defRPr>
            </a:lvl5pPr>
          </a:lstStyle>
          <a:p>
            <a:pPr lvl="0"/>
            <a:r>
              <a:rPr lang="en-US" dirty="0" smtClean="0"/>
              <a:t>Note:	Click to enter footnote.</a:t>
            </a:r>
          </a:p>
        </p:txBody>
      </p:sp>
      <p:sp>
        <p:nvSpPr>
          <p:cNvPr id="4" name="Subtitle"/>
          <p:cNvSpPr>
            <a:spLocks noGrp="1"/>
          </p:cNvSpPr>
          <p:nvPr>
            <p:ph type="body" sz="quarter" idx="10" hasCustomPrompt="1"/>
          </p:nvPr>
        </p:nvSpPr>
        <p:spPr>
          <a:xfrm>
            <a:off x="622300" y="1002902"/>
            <a:ext cx="8077200" cy="338554"/>
          </a:xfrm>
          <a:prstGeom prst="rect">
            <a:avLst/>
          </a:prstGeom>
          <a:noFill/>
          <a:ln w="9525">
            <a:noFill/>
            <a:miter lim="800000"/>
            <a:headEnd/>
            <a:tailEnd/>
          </a:ln>
        </p:spPr>
        <p:txBody>
          <a:bodyPr lIns="0">
            <a:spAutoFit/>
          </a:bodyPr>
          <a:lstStyle>
            <a:lvl1pPr marL="0" indent="0" algn="l" rtl="0" fontAlgn="base">
              <a:spcBef>
                <a:spcPct val="0"/>
              </a:spcBef>
              <a:spcAft>
                <a:spcPct val="0"/>
              </a:spcAft>
              <a:buNone/>
              <a:defRPr lang="en-US" sz="1600" kern="1200" dirty="0">
                <a:solidFill>
                  <a:schemeClr val="tx2"/>
                </a:solidFill>
                <a:latin typeface="Arial" panose="020B0604020202020204" pitchFamily="34" charset="0"/>
                <a:ea typeface="+mn-ea"/>
                <a:cs typeface="Arial" panose="020B0604020202020204" pitchFamily="34" charset="0"/>
              </a:defRPr>
            </a:lvl1pPr>
          </a:lstStyle>
          <a:p>
            <a:pPr lvl="0"/>
            <a:r>
              <a:rPr lang="en-US" dirty="0" smtClean="0"/>
              <a:t>Click to enter subtitle</a:t>
            </a:r>
            <a:endParaRPr lang="en-US" dirty="0"/>
          </a:p>
        </p:txBody>
      </p:sp>
      <p:sp>
        <p:nvSpPr>
          <p:cNvPr id="3" name="Title"/>
          <p:cNvSpPr>
            <a:spLocks noGrp="1" noChangeArrowheads="1"/>
          </p:cNvSpPr>
          <p:nvPr>
            <p:ph type="title" hasCustomPrompt="1"/>
          </p:nvPr>
        </p:nvSpPr>
        <p:spPr bwMode="auto">
          <a:xfrm>
            <a:off x="619125" y="455613"/>
            <a:ext cx="8077200" cy="415498"/>
          </a:xfrm>
          <a:prstGeom prst="rect">
            <a:avLst/>
          </a:prstGeom>
          <a:noFill/>
          <a:ln w="9525">
            <a:noFill/>
            <a:miter lim="800000"/>
            <a:headEnd/>
            <a:tailEnd/>
          </a:ln>
          <a:effectLst/>
        </p:spPr>
        <p:txBody>
          <a:bodyPr vert="horz" wrap="square" lIns="0" tIns="0" rIns="0" bIns="45720" numCol="1" anchor="b" anchorCtr="0" compatLnSpc="1">
            <a:prstTxWarp prst="textNoShape">
              <a:avLst/>
            </a:prstTxWarp>
            <a:noAutofit/>
          </a:bodyPr>
          <a:lstStyle>
            <a:lvl1pPr>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Enter Page Title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751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4" y="188913"/>
            <a:ext cx="8207375" cy="79216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149319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4166" name="Page Number"/>
          <p:cNvSpPr>
            <a:spLocks noChangeArrowheads="1"/>
          </p:cNvSpPr>
          <p:nvPr>
            <p:custDataLst>
              <p:tags r:id="rId9"/>
            </p:custDataLst>
          </p:nvPr>
        </p:nvSpPr>
        <p:spPr bwMode="black">
          <a:xfrm>
            <a:off x="8429625" y="6251575"/>
            <a:ext cx="412750" cy="379413"/>
          </a:xfrm>
          <a:prstGeom prst="rect">
            <a:avLst/>
          </a:prstGeom>
          <a:noFill/>
          <a:ln w="9525">
            <a:noFill/>
            <a:miter lim="800000"/>
            <a:headEnd/>
            <a:tailEnd/>
          </a:ln>
          <a:effectLst/>
        </p:spPr>
        <p:txBody>
          <a:bodyPr wrap="none" lIns="0" tIns="0" rIns="0" bIns="0" anchor="b"/>
          <a:lstStyle/>
          <a:p>
            <a:pPr algn="r" defTabSz="1006475" eaLnBrk="0" hangingPunct="0"/>
            <a:fld id="{87BD7133-605B-4C85-8BF2-EEF052CE0754}" type="slidenum">
              <a:rPr lang="zh-TW" altLang="en-US" sz="700">
                <a:solidFill>
                  <a:schemeClr val="tx1"/>
                </a:solidFill>
                <a:latin typeface="Arial" panose="020B0604020202020204" pitchFamily="34" charset="0"/>
                <a:ea typeface="Arial Unicode MS" pitchFamily="34" charset="-128"/>
                <a:cs typeface="Arial Unicode MS" pitchFamily="34" charset="-128"/>
              </a:rPr>
              <a:pPr algn="r" defTabSz="1006475" eaLnBrk="0" hangingPunct="0"/>
              <a:t>‹#›</a:t>
            </a:fld>
            <a:endParaRPr lang="en-US" altLang="zh-TW" sz="700" dirty="0">
              <a:solidFill>
                <a:schemeClr val="tx1"/>
              </a:solidFill>
              <a:latin typeface="Arial" panose="020B0604020202020204" pitchFamily="34" charset="0"/>
              <a:ea typeface="Arial Unicode MS" pitchFamily="34" charset="-128"/>
              <a:cs typeface="Arial Unicode MS" pitchFamily="34" charset="-128"/>
            </a:endParaRPr>
          </a:p>
        </p:txBody>
      </p:sp>
      <p:sp>
        <p:nvSpPr>
          <p:cNvPr id="2" name="Rectangle 1"/>
          <p:cNvSpPr/>
          <p:nvPr/>
        </p:nvSpPr>
        <p:spPr bwMode="auto">
          <a:xfrm>
            <a:off x="0" y="0"/>
            <a:ext cx="9144000" cy="990600"/>
          </a:xfrm>
          <a:prstGeom prst="rect">
            <a:avLst/>
          </a:prstGeom>
          <a:solidFill>
            <a:srgbClr val="0833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Arial" panose="020B0604020202020204" pitchFamily="34" charset="0"/>
            </a:endParaRPr>
          </a:p>
        </p:txBody>
      </p:sp>
      <p:sp>
        <p:nvSpPr>
          <p:cNvPr id="4" name="Rectangle 3"/>
          <p:cNvSpPr/>
          <p:nvPr userDrawn="1"/>
        </p:nvSpPr>
        <p:spPr bwMode="auto">
          <a:xfrm>
            <a:off x="0" y="0"/>
            <a:ext cx="9144000" cy="990600"/>
          </a:xfrm>
          <a:prstGeom prst="rect">
            <a:avLst/>
          </a:prstGeom>
          <a:solidFill>
            <a:srgbClr val="0833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9" r:id="rId6"/>
    <p:sldLayoutId id="2147483720" r:id="rId7"/>
  </p:sldLayoutIdLst>
  <p:timing>
    <p:tnLst>
      <p:par>
        <p:cTn id="1" dur="indefinite" restart="never" nodeType="tmRoot"/>
      </p:par>
    </p:tnLst>
  </p:timing>
  <p:txStyles>
    <p:titleStyle>
      <a:lvl1pPr algn="l" rtl="0" eaLnBrk="1" fontAlgn="base" hangingPunct="1">
        <a:spcBef>
          <a:spcPct val="0"/>
        </a:spcBef>
        <a:spcAft>
          <a:spcPct val="0"/>
        </a:spcAft>
        <a:defRPr sz="2400" baseline="0">
          <a:solidFill>
            <a:schemeClr val="tx2"/>
          </a:solidFill>
          <a:latin typeface="Gill Sans MT" pitchFamily="34" charset="0"/>
          <a:ea typeface="+mj-ea"/>
          <a:cs typeface="+mj-cs"/>
        </a:defRPr>
      </a:lvl1pPr>
      <a:lvl2pPr algn="l" rtl="0" eaLnBrk="1" fontAlgn="base" hangingPunct="1">
        <a:spcBef>
          <a:spcPct val="0"/>
        </a:spcBef>
        <a:spcAft>
          <a:spcPct val="0"/>
        </a:spcAft>
        <a:defRPr sz="2400">
          <a:solidFill>
            <a:schemeClr val="tx2"/>
          </a:solidFill>
          <a:latin typeface="Gill Sans MT" pitchFamily="34" charset="0"/>
        </a:defRPr>
      </a:lvl2pPr>
      <a:lvl3pPr algn="l" rtl="0" eaLnBrk="1" fontAlgn="base" hangingPunct="1">
        <a:spcBef>
          <a:spcPct val="0"/>
        </a:spcBef>
        <a:spcAft>
          <a:spcPct val="0"/>
        </a:spcAft>
        <a:defRPr sz="2400">
          <a:solidFill>
            <a:schemeClr val="tx2"/>
          </a:solidFill>
          <a:latin typeface="Gill Sans MT" pitchFamily="34" charset="0"/>
        </a:defRPr>
      </a:lvl3pPr>
      <a:lvl4pPr algn="l" rtl="0" eaLnBrk="1" fontAlgn="base" hangingPunct="1">
        <a:spcBef>
          <a:spcPct val="0"/>
        </a:spcBef>
        <a:spcAft>
          <a:spcPct val="0"/>
        </a:spcAft>
        <a:defRPr sz="2400">
          <a:solidFill>
            <a:schemeClr val="tx2"/>
          </a:solidFill>
          <a:latin typeface="Gill Sans MT" pitchFamily="34" charset="0"/>
        </a:defRPr>
      </a:lvl4pPr>
      <a:lvl5pPr algn="l" rtl="0" eaLnBrk="1" fontAlgn="base" hangingPunct="1">
        <a:spcBef>
          <a:spcPct val="0"/>
        </a:spcBef>
        <a:spcAft>
          <a:spcPct val="0"/>
        </a:spcAft>
        <a:defRPr sz="2400">
          <a:solidFill>
            <a:schemeClr val="tx2"/>
          </a:solidFill>
          <a:latin typeface="Gill Sans MT" pitchFamily="34" charset="0"/>
        </a:defRPr>
      </a:lvl5pPr>
      <a:lvl6pPr marL="457200" algn="l" rtl="0" eaLnBrk="1" fontAlgn="base" hangingPunct="1">
        <a:spcBef>
          <a:spcPct val="0"/>
        </a:spcBef>
        <a:spcAft>
          <a:spcPct val="0"/>
        </a:spcAft>
        <a:defRPr sz="2400">
          <a:solidFill>
            <a:schemeClr val="tx2"/>
          </a:solidFill>
          <a:latin typeface="Gill Sans MT" pitchFamily="34" charset="0"/>
        </a:defRPr>
      </a:lvl6pPr>
      <a:lvl7pPr marL="914400" algn="l" rtl="0" eaLnBrk="1" fontAlgn="base" hangingPunct="1">
        <a:spcBef>
          <a:spcPct val="0"/>
        </a:spcBef>
        <a:spcAft>
          <a:spcPct val="0"/>
        </a:spcAft>
        <a:defRPr sz="2400">
          <a:solidFill>
            <a:schemeClr val="tx2"/>
          </a:solidFill>
          <a:latin typeface="Gill Sans MT" pitchFamily="34" charset="0"/>
        </a:defRPr>
      </a:lvl7pPr>
      <a:lvl8pPr marL="1371600" algn="l" rtl="0" eaLnBrk="1" fontAlgn="base" hangingPunct="1">
        <a:spcBef>
          <a:spcPct val="0"/>
        </a:spcBef>
        <a:spcAft>
          <a:spcPct val="0"/>
        </a:spcAft>
        <a:defRPr sz="2400">
          <a:solidFill>
            <a:schemeClr val="tx2"/>
          </a:solidFill>
          <a:latin typeface="Gill Sans MT" pitchFamily="34" charset="0"/>
        </a:defRPr>
      </a:lvl8pPr>
      <a:lvl9pPr marL="1828800" algn="l" rtl="0" eaLnBrk="1" fontAlgn="base" hangingPunct="1">
        <a:spcBef>
          <a:spcPct val="0"/>
        </a:spcBef>
        <a:spcAft>
          <a:spcPct val="0"/>
        </a:spcAft>
        <a:defRPr sz="2400">
          <a:solidFill>
            <a:schemeClr val="tx2"/>
          </a:solidFill>
          <a:latin typeface="Gill Sans MT" pitchFamily="34" charset="0"/>
        </a:defRPr>
      </a:lvl9pPr>
    </p:titleStyle>
    <p:bodyStyle>
      <a:lvl1pPr marL="173038" indent="-173038" algn="l" rtl="0" eaLnBrk="1" fontAlgn="base" hangingPunct="1">
        <a:spcBef>
          <a:spcPts val="1200"/>
        </a:spcBef>
        <a:spcAft>
          <a:spcPct val="0"/>
        </a:spcAft>
        <a:buFont typeface="Wingdings" pitchFamily="2" charset="2"/>
        <a:buChar char="§"/>
        <a:defRPr sz="1400" baseline="0">
          <a:solidFill>
            <a:schemeClr val="tx1"/>
          </a:solidFill>
          <a:latin typeface="+mn-lt"/>
          <a:ea typeface="+mn-ea"/>
          <a:cs typeface="+mn-cs"/>
        </a:defRPr>
      </a:lvl1pPr>
      <a:lvl2pPr marL="342900" indent="-168275" algn="l" rtl="0" eaLnBrk="1" fontAlgn="base" hangingPunct="1">
        <a:spcBef>
          <a:spcPts val="600"/>
        </a:spcBef>
        <a:spcAft>
          <a:spcPct val="0"/>
        </a:spcAft>
        <a:buChar char="–"/>
        <a:defRPr sz="1400" baseline="0">
          <a:solidFill>
            <a:schemeClr val="tx1"/>
          </a:solidFill>
          <a:latin typeface="+mn-lt"/>
        </a:defRPr>
      </a:lvl2pPr>
      <a:lvl3pPr marL="514350" indent="-169863" algn="l" rtl="0" eaLnBrk="1" fontAlgn="base" hangingPunct="1">
        <a:spcBef>
          <a:spcPts val="600"/>
        </a:spcBef>
        <a:spcAft>
          <a:spcPct val="0"/>
        </a:spcAft>
        <a:buChar char="•"/>
        <a:defRPr sz="1400" baseline="0">
          <a:solidFill>
            <a:schemeClr val="tx1"/>
          </a:solidFill>
          <a:latin typeface="+mn-lt"/>
        </a:defRPr>
      </a:lvl3pPr>
      <a:lvl4pPr marL="685800" indent="-169863" algn="l" rtl="0" eaLnBrk="1" fontAlgn="base" hangingPunct="1">
        <a:spcBef>
          <a:spcPts val="600"/>
        </a:spcBef>
        <a:spcAft>
          <a:spcPct val="0"/>
        </a:spcAft>
        <a:buChar char="–"/>
        <a:defRPr sz="1400" baseline="0">
          <a:solidFill>
            <a:schemeClr val="tx1"/>
          </a:solidFill>
          <a:latin typeface="+mn-lt"/>
        </a:defRPr>
      </a:lvl4pPr>
      <a:lvl5pPr marL="855663" indent="-168275" algn="l" rtl="0" eaLnBrk="1" fontAlgn="base" hangingPunct="1">
        <a:spcBef>
          <a:spcPts val="600"/>
        </a:spcBef>
        <a:spcAft>
          <a:spcPct val="0"/>
        </a:spcAft>
        <a:buFont typeface="Arial" charset="0"/>
        <a:buChar char="·"/>
        <a:defRPr sz="1400" baseline="0">
          <a:solidFill>
            <a:schemeClr val="tx1"/>
          </a:solidFill>
          <a:latin typeface="+mn-lt"/>
        </a:defRPr>
      </a:lvl5pPr>
      <a:lvl6pPr marL="1312863" indent="-168275" algn="l" rtl="0" eaLnBrk="1" fontAlgn="base" hangingPunct="1">
        <a:spcBef>
          <a:spcPct val="20000"/>
        </a:spcBef>
        <a:spcAft>
          <a:spcPct val="0"/>
        </a:spcAft>
        <a:buFont typeface="Arial" charset="0"/>
        <a:buChar char="·"/>
        <a:defRPr sz="1200">
          <a:solidFill>
            <a:schemeClr val="tx1"/>
          </a:solidFill>
          <a:latin typeface="+mn-lt"/>
        </a:defRPr>
      </a:lvl6pPr>
      <a:lvl7pPr marL="1770063" indent="-168275" algn="l" rtl="0" eaLnBrk="1" fontAlgn="base" hangingPunct="1">
        <a:spcBef>
          <a:spcPct val="20000"/>
        </a:spcBef>
        <a:spcAft>
          <a:spcPct val="0"/>
        </a:spcAft>
        <a:buFont typeface="Arial" charset="0"/>
        <a:buChar char="·"/>
        <a:defRPr sz="1200">
          <a:solidFill>
            <a:schemeClr val="tx1"/>
          </a:solidFill>
          <a:latin typeface="+mn-lt"/>
        </a:defRPr>
      </a:lvl7pPr>
      <a:lvl8pPr marL="2227263" indent="-168275" algn="l" rtl="0" eaLnBrk="1" fontAlgn="base" hangingPunct="1">
        <a:spcBef>
          <a:spcPct val="20000"/>
        </a:spcBef>
        <a:spcAft>
          <a:spcPct val="0"/>
        </a:spcAft>
        <a:buFont typeface="Arial" charset="0"/>
        <a:buChar char="·"/>
        <a:defRPr sz="1200">
          <a:solidFill>
            <a:schemeClr val="tx1"/>
          </a:solidFill>
          <a:latin typeface="+mn-lt"/>
        </a:defRPr>
      </a:lvl8pPr>
      <a:lvl9pPr marL="2684463" indent="-168275"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jpeg"/><Relationship Id="rId18" Type="http://schemas.openxmlformats.org/officeDocument/2006/relationships/hyperlink" Target="http://www.google.com/url?sa=i&amp;rct=j&amp;q=&amp;esrc=s&amp;frm=1&amp;source=images&amp;cd=&amp;cad=rja&amp;uact=8&amp;ved=0ahUKEwiK_e3C7K7KAhUC9GMKHfKUCfQQjRwIBw&amp;url=http://www.johnsoncontrols.cn/content/cn/zh/products/power-solutions/battery-brands/mac.html&amp;bvm=bv.112064104,d.cGc&amp;psig=AFQjCNH4AjmIxyb_LcdaY2WvRNOaEt9wDg&amp;ust=1453051425646070" TargetMode="External"/><Relationship Id="rId26" Type="http://schemas.openxmlformats.org/officeDocument/2006/relationships/image" Target="../media/image25.jpeg"/><Relationship Id="rId3" Type="http://schemas.openxmlformats.org/officeDocument/2006/relationships/image" Target="../media/image10.wmf"/><Relationship Id="rId21" Type="http://schemas.openxmlformats.org/officeDocument/2006/relationships/image" Target="../media/image22.png"/><Relationship Id="rId34" Type="http://schemas.openxmlformats.org/officeDocument/2006/relationships/image" Target="../media/image31.png"/><Relationship Id="rId7" Type="http://schemas.openxmlformats.org/officeDocument/2006/relationships/image" Target="../media/image14.wmf"/><Relationship Id="rId12" Type="http://schemas.openxmlformats.org/officeDocument/2006/relationships/hyperlink" Target="http://www.google.com/url?sa=i&amp;rct=j&amp;q=&amp;esrc=s&amp;frm=1&amp;source=images&amp;cd=&amp;cad=rja&amp;uact=8&amp;ved=0ahUKEwjKzcvz667KAhUQ0mMKHekJBKYQjRwIBw&amp;url=http://www.johnsoncontrols.com/buildings/our-brands/york&amp;bvm=bv.112064104,d.cGc&amp;psig=AFQjCNGe4qC7R_rretsvZZMp9333ZWdyLA&amp;ust=1453051249197483" TargetMode="External"/><Relationship Id="rId17" Type="http://schemas.openxmlformats.org/officeDocument/2006/relationships/image" Target="../media/image20.jpeg"/><Relationship Id="rId25" Type="http://schemas.openxmlformats.org/officeDocument/2006/relationships/image" Target="../media/image24.jpeg"/><Relationship Id="rId33" Type="http://schemas.openxmlformats.org/officeDocument/2006/relationships/image" Target="../media/image2.gif"/><Relationship Id="rId2" Type="http://schemas.openxmlformats.org/officeDocument/2006/relationships/image" Target="../media/image9.wmf"/><Relationship Id="rId16" Type="http://schemas.openxmlformats.org/officeDocument/2006/relationships/hyperlink" Target="http://www.google.com/url?sa=i&amp;rct=j&amp;q=&amp;esrc=s&amp;frm=1&amp;source=images&amp;cd=&amp;cad=rja&amp;uact=8&amp;ved=0ahUKEwiaw6Ky7K7KAhVI6GMKHTafDjIQjRwIBw&amp;url=http://ar.johnsoncontrols.com/content/us/en/products/power-solutions/battery-brands/lth.html&amp;bvm=bv.112064104,d.cGc&amp;psig=AFQjCNFOejZvi7Hu2YbH5rdKM6KZ1YtFuw&amp;ust=1453051387420575" TargetMode="External"/><Relationship Id="rId20" Type="http://schemas.openxmlformats.org/officeDocument/2006/relationships/hyperlink" Target="https://www.google.com/url?sa=i&amp;rct=j&amp;q=&amp;esrc=s&amp;frm=1&amp;source=images&amp;cd=&amp;cad=rja&amp;uact=8&amp;ved=0ahUKEwjYxKDZ7K7KAhUQz2MKHYdCB7MQjRwIBw&amp;url=https://www.optimabatteries.com/&amp;bvm=bv.112064104,d.cGc&amp;psig=AFQjCNE4OHkknHiy0GqUbx3nKjoloKXB7w&amp;ust=1453051466813532" TargetMode="External"/><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17.jpeg"/><Relationship Id="rId24" Type="http://schemas.openxmlformats.org/officeDocument/2006/relationships/hyperlink" Target="http://www.google.com/url?sa=i&amp;rct=j&amp;q=&amp;esrc=s&amp;frm=1&amp;source=images&amp;cd=&amp;cad=rja&amp;uact=8&amp;ved=0ahUKEwj7yv6I7a7KAhUQ12MKHQefDxwQjRwIBw&amp;url=http://ar.johnsoncontrols.com/content/us/en/products/power-solutions/battery-brands/powerframe-technology.html&amp;bvm=bv.112064104,d.cGc&amp;psig=AFQjCNEE7Ds_V3Ly6glSljAVHF_CWSrDKQ&amp;ust=1453051566610399" TargetMode="External"/><Relationship Id="rId32" Type="http://schemas.openxmlformats.org/officeDocument/2006/relationships/image" Target="../media/image30.jpeg"/><Relationship Id="rId5" Type="http://schemas.openxmlformats.org/officeDocument/2006/relationships/image" Target="../media/image12.wmf"/><Relationship Id="rId15" Type="http://schemas.openxmlformats.org/officeDocument/2006/relationships/image" Target="../media/image19.jpeg"/><Relationship Id="rId23" Type="http://schemas.openxmlformats.org/officeDocument/2006/relationships/image" Target="../media/image23.jpeg"/><Relationship Id="rId28" Type="http://schemas.openxmlformats.org/officeDocument/2006/relationships/image" Target="../media/image27.jpeg"/><Relationship Id="rId36" Type="http://schemas.openxmlformats.org/officeDocument/2006/relationships/image" Target="../media/image33.jpeg"/><Relationship Id="rId10" Type="http://schemas.openxmlformats.org/officeDocument/2006/relationships/hyperlink" Target="http://www.google.com/url?sa=i&amp;rct=j&amp;q=&amp;esrc=s&amp;frm=1&amp;source=images&amp;cd=&amp;cad=rja&amp;uact=8&amp;ved=0ahUKEwiYsvTO667KAhVL1mMKHVL3BHgQjRwIBw&amp;url=http://hvacr.pl/panoptix-i-metasys-johnson-controls-nagrodzone-1257&amp;bvm=bv.112064104,d.cGc&amp;psig=AFQjCNFjpVNPna5Cxa_1P2CJkNbIBUchiw&amp;ust=1453051181245703" TargetMode="External"/><Relationship Id="rId19" Type="http://schemas.openxmlformats.org/officeDocument/2006/relationships/image" Target="../media/image21.jpeg"/><Relationship Id="rId31" Type="http://schemas.openxmlformats.org/officeDocument/2006/relationships/image" Target="../media/image29.jpeg"/><Relationship Id="rId4" Type="http://schemas.openxmlformats.org/officeDocument/2006/relationships/image" Target="../media/image11.wmf"/><Relationship Id="rId9" Type="http://schemas.openxmlformats.org/officeDocument/2006/relationships/image" Target="../media/image16.jpeg"/><Relationship Id="rId14" Type="http://schemas.openxmlformats.org/officeDocument/2006/relationships/hyperlink" Target="http://www.google.com/url?sa=i&amp;rct=j&amp;q=&amp;esrc=s&amp;frm=1&amp;source=images&amp;cd=&amp;cad=rja&amp;uact=8&amp;ved=0ahUKEwiam56W7K7KAhUG9mMKHTIOAsIQjRwIBw&amp;url=http://www.mundoporterra.com.br/curiosidades/esquema-eletrico-lobo-da-estrada/&amp;bvm=bv.112064104,d.cGc&amp;psig=AFQjCNGQ6rA98xlSZvS0mPg1CN-XE7vw3A&amp;ust=1453051329944624" TargetMode="External"/><Relationship Id="rId22" Type="http://schemas.openxmlformats.org/officeDocument/2006/relationships/hyperlink" Target="http://www.google.com/url?sa=i&amp;rct=j&amp;q=&amp;esrc=s&amp;frm=1&amp;source=images&amp;cd=&amp;cad=rja&amp;uact=8&amp;ved=0ahUKEwix3eDx7K7KAhUD92MKHSCvC18QjRwIBw&amp;url=http://glowindustry.blogspot.com/&amp;bvm=bv.112064104,d.cGc&amp;psig=AFQjCNHoJiEy1iB22Zn1vN8wGlEBiRPW_w&amp;ust=1453051506665560" TargetMode="External"/><Relationship Id="rId27" Type="http://schemas.openxmlformats.org/officeDocument/2006/relationships/image" Target="../media/image26.jpeg"/><Relationship Id="rId30" Type="http://schemas.openxmlformats.org/officeDocument/2006/relationships/image" Target="../media/image1.wmf"/><Relationship Id="rId35"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png"/><Relationship Id="rId7" Type="http://schemas.microsoft.com/office/2007/relationships/hdphoto" Target="../media/hdphoto2.wdp"/><Relationship Id="rId12"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6.jpe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4.png"/><Relationship Id="rId7" Type="http://schemas.openxmlformats.org/officeDocument/2006/relationships/hyperlink" Target="http://www.google.com/url?sa=i&amp;rct=j&amp;q=&amp;esrc=s&amp;frm=1&amp;source=images&amp;cd=&amp;cad=rja&amp;uact=8&amp;ved=0ahUKEwiYsvTO667KAhVL1mMKHVL3BHgQjRwIBw&amp;url=http://hvacr.pl/panoptix-i-metasys-johnson-controls-nagrodzone-1257&amp;bvm=bv.112064104,d.cGc&amp;psig=AFQjCNFjpVNPna5Cxa_1P2CJkNbIBUchiw&amp;ust=1453051181245703"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2788925"/>
            <a:ext cx="8229600" cy="457200"/>
          </a:xfrm>
          <a:prstGeom prst="rect">
            <a:avLst/>
          </a:prstGeom>
        </p:spPr>
        <p:txBody>
          <a:bodyPr/>
          <a:lstStyle>
            <a:lvl1pPr algn="l" rtl="0" eaLnBrk="1" fontAlgn="base" hangingPunct="1">
              <a:spcBef>
                <a:spcPct val="0"/>
              </a:spcBef>
              <a:spcAft>
                <a:spcPct val="0"/>
              </a:spcAft>
              <a:defRPr sz="2400" baseline="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ill Sans MT" pitchFamily="34" charset="0"/>
              </a:defRPr>
            </a:lvl2pPr>
            <a:lvl3pPr algn="l" rtl="0" eaLnBrk="1" fontAlgn="base" hangingPunct="1">
              <a:spcBef>
                <a:spcPct val="0"/>
              </a:spcBef>
              <a:spcAft>
                <a:spcPct val="0"/>
              </a:spcAft>
              <a:defRPr sz="2400">
                <a:solidFill>
                  <a:schemeClr val="tx2"/>
                </a:solidFill>
                <a:latin typeface="Gill Sans MT" pitchFamily="34" charset="0"/>
              </a:defRPr>
            </a:lvl3pPr>
            <a:lvl4pPr algn="l" rtl="0" eaLnBrk="1" fontAlgn="base" hangingPunct="1">
              <a:spcBef>
                <a:spcPct val="0"/>
              </a:spcBef>
              <a:spcAft>
                <a:spcPct val="0"/>
              </a:spcAft>
              <a:defRPr sz="2400">
                <a:solidFill>
                  <a:schemeClr val="tx2"/>
                </a:solidFill>
                <a:latin typeface="Gill Sans MT" pitchFamily="34" charset="0"/>
              </a:defRPr>
            </a:lvl4pPr>
            <a:lvl5pPr algn="l" rtl="0" eaLnBrk="1" fontAlgn="base" hangingPunct="1">
              <a:spcBef>
                <a:spcPct val="0"/>
              </a:spcBef>
              <a:spcAft>
                <a:spcPct val="0"/>
              </a:spcAft>
              <a:defRPr sz="2400">
                <a:solidFill>
                  <a:schemeClr val="tx2"/>
                </a:solidFill>
                <a:latin typeface="Gill Sans MT" pitchFamily="34" charset="0"/>
              </a:defRPr>
            </a:lvl5pPr>
            <a:lvl6pPr marL="457200" algn="l" rtl="0" eaLnBrk="1" fontAlgn="base" hangingPunct="1">
              <a:spcBef>
                <a:spcPct val="0"/>
              </a:spcBef>
              <a:spcAft>
                <a:spcPct val="0"/>
              </a:spcAft>
              <a:defRPr sz="2400">
                <a:solidFill>
                  <a:schemeClr val="tx2"/>
                </a:solidFill>
                <a:latin typeface="Gill Sans MT" pitchFamily="34" charset="0"/>
              </a:defRPr>
            </a:lvl6pPr>
            <a:lvl7pPr marL="914400" algn="l" rtl="0" eaLnBrk="1" fontAlgn="base" hangingPunct="1">
              <a:spcBef>
                <a:spcPct val="0"/>
              </a:spcBef>
              <a:spcAft>
                <a:spcPct val="0"/>
              </a:spcAft>
              <a:defRPr sz="2400">
                <a:solidFill>
                  <a:schemeClr val="tx2"/>
                </a:solidFill>
                <a:latin typeface="Gill Sans MT" pitchFamily="34" charset="0"/>
              </a:defRPr>
            </a:lvl7pPr>
            <a:lvl8pPr marL="1371600" algn="l" rtl="0" eaLnBrk="1" fontAlgn="base" hangingPunct="1">
              <a:spcBef>
                <a:spcPct val="0"/>
              </a:spcBef>
              <a:spcAft>
                <a:spcPct val="0"/>
              </a:spcAft>
              <a:defRPr sz="2400">
                <a:solidFill>
                  <a:schemeClr val="tx2"/>
                </a:solidFill>
                <a:latin typeface="Gill Sans MT" pitchFamily="34" charset="0"/>
              </a:defRPr>
            </a:lvl8pPr>
            <a:lvl9pPr marL="1828800" algn="l" rtl="0" eaLnBrk="1" fontAlgn="base" hangingPunct="1">
              <a:spcBef>
                <a:spcPct val="0"/>
              </a:spcBef>
              <a:spcAft>
                <a:spcPct val="0"/>
              </a:spcAft>
              <a:defRPr sz="2400">
                <a:solidFill>
                  <a:schemeClr val="tx2"/>
                </a:solidFill>
                <a:latin typeface="Gill Sans MT" pitchFamily="34" charset="0"/>
              </a:defRPr>
            </a:lvl9pPr>
          </a:lstStyle>
          <a:p>
            <a:pPr>
              <a:spcBef>
                <a:spcPts val="1800"/>
              </a:spcBef>
            </a:pPr>
            <a:r>
              <a:rPr lang="en-US" sz="2800" b="1" kern="0" dirty="0" smtClean="0"/>
              <a:t>Creating a Global Multi-Industrial Leader</a:t>
            </a:r>
            <a:endParaRPr lang="en-US" sz="2800" b="1" kern="0" dirty="0"/>
          </a:p>
        </p:txBody>
      </p:sp>
      <p:sp>
        <p:nvSpPr>
          <p:cNvPr id="10" name="Title 1"/>
          <p:cNvSpPr txBox="1">
            <a:spLocks/>
          </p:cNvSpPr>
          <p:nvPr/>
        </p:nvSpPr>
        <p:spPr>
          <a:xfrm>
            <a:off x="2351567" y="554665"/>
            <a:ext cx="4114800" cy="457200"/>
          </a:xfrm>
          <a:prstGeom prst="rect">
            <a:avLst/>
          </a:prstGeom>
        </p:spPr>
        <p:txBody>
          <a:bodyPr/>
          <a:lstStyle>
            <a:lvl1pPr algn="l" rtl="0" eaLnBrk="1" fontAlgn="base" hangingPunct="1">
              <a:spcBef>
                <a:spcPct val="0"/>
              </a:spcBef>
              <a:spcAft>
                <a:spcPct val="0"/>
              </a:spcAft>
              <a:defRPr sz="2400" baseline="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ill Sans MT" pitchFamily="34" charset="0"/>
              </a:defRPr>
            </a:lvl2pPr>
            <a:lvl3pPr algn="l" rtl="0" eaLnBrk="1" fontAlgn="base" hangingPunct="1">
              <a:spcBef>
                <a:spcPct val="0"/>
              </a:spcBef>
              <a:spcAft>
                <a:spcPct val="0"/>
              </a:spcAft>
              <a:defRPr sz="2400">
                <a:solidFill>
                  <a:schemeClr val="tx2"/>
                </a:solidFill>
                <a:latin typeface="Gill Sans MT" pitchFamily="34" charset="0"/>
              </a:defRPr>
            </a:lvl3pPr>
            <a:lvl4pPr algn="l" rtl="0" eaLnBrk="1" fontAlgn="base" hangingPunct="1">
              <a:spcBef>
                <a:spcPct val="0"/>
              </a:spcBef>
              <a:spcAft>
                <a:spcPct val="0"/>
              </a:spcAft>
              <a:defRPr sz="2400">
                <a:solidFill>
                  <a:schemeClr val="tx2"/>
                </a:solidFill>
                <a:latin typeface="Gill Sans MT" pitchFamily="34" charset="0"/>
              </a:defRPr>
            </a:lvl4pPr>
            <a:lvl5pPr algn="l" rtl="0" eaLnBrk="1" fontAlgn="base" hangingPunct="1">
              <a:spcBef>
                <a:spcPct val="0"/>
              </a:spcBef>
              <a:spcAft>
                <a:spcPct val="0"/>
              </a:spcAft>
              <a:defRPr sz="2400">
                <a:solidFill>
                  <a:schemeClr val="tx2"/>
                </a:solidFill>
                <a:latin typeface="Gill Sans MT" pitchFamily="34" charset="0"/>
              </a:defRPr>
            </a:lvl5pPr>
            <a:lvl6pPr marL="457200" algn="l" rtl="0" eaLnBrk="1" fontAlgn="base" hangingPunct="1">
              <a:spcBef>
                <a:spcPct val="0"/>
              </a:spcBef>
              <a:spcAft>
                <a:spcPct val="0"/>
              </a:spcAft>
              <a:defRPr sz="2400">
                <a:solidFill>
                  <a:schemeClr val="tx2"/>
                </a:solidFill>
                <a:latin typeface="Gill Sans MT" pitchFamily="34" charset="0"/>
              </a:defRPr>
            </a:lvl6pPr>
            <a:lvl7pPr marL="914400" algn="l" rtl="0" eaLnBrk="1" fontAlgn="base" hangingPunct="1">
              <a:spcBef>
                <a:spcPct val="0"/>
              </a:spcBef>
              <a:spcAft>
                <a:spcPct val="0"/>
              </a:spcAft>
              <a:defRPr sz="2400">
                <a:solidFill>
                  <a:schemeClr val="tx2"/>
                </a:solidFill>
                <a:latin typeface="Gill Sans MT" pitchFamily="34" charset="0"/>
              </a:defRPr>
            </a:lvl7pPr>
            <a:lvl8pPr marL="1371600" algn="l" rtl="0" eaLnBrk="1" fontAlgn="base" hangingPunct="1">
              <a:spcBef>
                <a:spcPct val="0"/>
              </a:spcBef>
              <a:spcAft>
                <a:spcPct val="0"/>
              </a:spcAft>
              <a:defRPr sz="2400">
                <a:solidFill>
                  <a:schemeClr val="tx2"/>
                </a:solidFill>
                <a:latin typeface="Gill Sans MT" pitchFamily="34" charset="0"/>
              </a:defRPr>
            </a:lvl8pPr>
            <a:lvl9pPr marL="1828800" algn="l" rtl="0" eaLnBrk="1" fontAlgn="base" hangingPunct="1">
              <a:spcBef>
                <a:spcPct val="0"/>
              </a:spcBef>
              <a:spcAft>
                <a:spcPct val="0"/>
              </a:spcAft>
              <a:defRPr sz="2400">
                <a:solidFill>
                  <a:schemeClr val="tx2"/>
                </a:solidFill>
                <a:latin typeface="Gill Sans MT" pitchFamily="34" charset="0"/>
              </a:defRPr>
            </a:lvl9pPr>
          </a:lstStyle>
          <a:p>
            <a:pPr algn="ctr"/>
            <a:r>
              <a:rPr lang="en-US" sz="3200" b="1" kern="0" dirty="0" smtClean="0">
                <a:solidFill>
                  <a:schemeClr val="tx1"/>
                </a:solidFill>
              </a:rPr>
              <a:t>January 25, 2016</a:t>
            </a:r>
            <a:endParaRPr lang="en-US" sz="3200" b="1" kern="0" dirty="0">
              <a:solidFill>
                <a:schemeClr val="tx1"/>
              </a:solidFill>
            </a:endParaRPr>
          </a:p>
        </p:txBody>
      </p:sp>
      <p:sp>
        <p:nvSpPr>
          <p:cNvPr id="4" name="Title 1"/>
          <p:cNvSpPr txBox="1">
            <a:spLocks/>
          </p:cNvSpPr>
          <p:nvPr/>
        </p:nvSpPr>
        <p:spPr>
          <a:xfrm>
            <a:off x="304800" y="1912225"/>
            <a:ext cx="8229600" cy="457200"/>
          </a:xfrm>
          <a:prstGeom prst="rect">
            <a:avLst/>
          </a:prstGeom>
        </p:spPr>
        <p:txBody>
          <a:bodyPr/>
          <a:lstStyle>
            <a:lvl1pPr algn="l" rtl="0" eaLnBrk="1" fontAlgn="base" hangingPunct="1">
              <a:spcBef>
                <a:spcPct val="0"/>
              </a:spcBef>
              <a:spcAft>
                <a:spcPct val="0"/>
              </a:spcAft>
              <a:defRPr sz="2400" baseline="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ill Sans MT" pitchFamily="34" charset="0"/>
              </a:defRPr>
            </a:lvl2pPr>
            <a:lvl3pPr algn="l" rtl="0" eaLnBrk="1" fontAlgn="base" hangingPunct="1">
              <a:spcBef>
                <a:spcPct val="0"/>
              </a:spcBef>
              <a:spcAft>
                <a:spcPct val="0"/>
              </a:spcAft>
              <a:defRPr sz="2400">
                <a:solidFill>
                  <a:schemeClr val="tx2"/>
                </a:solidFill>
                <a:latin typeface="Gill Sans MT" pitchFamily="34" charset="0"/>
              </a:defRPr>
            </a:lvl3pPr>
            <a:lvl4pPr algn="l" rtl="0" eaLnBrk="1" fontAlgn="base" hangingPunct="1">
              <a:spcBef>
                <a:spcPct val="0"/>
              </a:spcBef>
              <a:spcAft>
                <a:spcPct val="0"/>
              </a:spcAft>
              <a:defRPr sz="2400">
                <a:solidFill>
                  <a:schemeClr val="tx2"/>
                </a:solidFill>
                <a:latin typeface="Gill Sans MT" pitchFamily="34" charset="0"/>
              </a:defRPr>
            </a:lvl4pPr>
            <a:lvl5pPr algn="l" rtl="0" eaLnBrk="1" fontAlgn="base" hangingPunct="1">
              <a:spcBef>
                <a:spcPct val="0"/>
              </a:spcBef>
              <a:spcAft>
                <a:spcPct val="0"/>
              </a:spcAft>
              <a:defRPr sz="2400">
                <a:solidFill>
                  <a:schemeClr val="tx2"/>
                </a:solidFill>
                <a:latin typeface="Gill Sans MT" pitchFamily="34" charset="0"/>
              </a:defRPr>
            </a:lvl5pPr>
            <a:lvl6pPr marL="457200" algn="l" rtl="0" eaLnBrk="1" fontAlgn="base" hangingPunct="1">
              <a:spcBef>
                <a:spcPct val="0"/>
              </a:spcBef>
              <a:spcAft>
                <a:spcPct val="0"/>
              </a:spcAft>
              <a:defRPr sz="2400">
                <a:solidFill>
                  <a:schemeClr val="tx2"/>
                </a:solidFill>
                <a:latin typeface="Gill Sans MT" pitchFamily="34" charset="0"/>
              </a:defRPr>
            </a:lvl6pPr>
            <a:lvl7pPr marL="914400" algn="l" rtl="0" eaLnBrk="1" fontAlgn="base" hangingPunct="1">
              <a:spcBef>
                <a:spcPct val="0"/>
              </a:spcBef>
              <a:spcAft>
                <a:spcPct val="0"/>
              </a:spcAft>
              <a:defRPr sz="2400">
                <a:solidFill>
                  <a:schemeClr val="tx2"/>
                </a:solidFill>
                <a:latin typeface="Gill Sans MT" pitchFamily="34" charset="0"/>
              </a:defRPr>
            </a:lvl7pPr>
            <a:lvl8pPr marL="1371600" algn="l" rtl="0" eaLnBrk="1" fontAlgn="base" hangingPunct="1">
              <a:spcBef>
                <a:spcPct val="0"/>
              </a:spcBef>
              <a:spcAft>
                <a:spcPct val="0"/>
              </a:spcAft>
              <a:defRPr sz="2400">
                <a:solidFill>
                  <a:schemeClr val="tx2"/>
                </a:solidFill>
                <a:latin typeface="Gill Sans MT" pitchFamily="34" charset="0"/>
              </a:defRPr>
            </a:lvl8pPr>
            <a:lvl9pPr marL="1828800" algn="l" rtl="0" eaLnBrk="1" fontAlgn="base" hangingPunct="1">
              <a:spcBef>
                <a:spcPct val="0"/>
              </a:spcBef>
              <a:spcAft>
                <a:spcPct val="0"/>
              </a:spcAft>
              <a:defRPr sz="2400">
                <a:solidFill>
                  <a:schemeClr val="tx2"/>
                </a:solidFill>
                <a:latin typeface="Gill Sans MT" pitchFamily="34" charset="0"/>
              </a:defRPr>
            </a:lvl9pPr>
          </a:lstStyle>
          <a:p>
            <a:pPr>
              <a:spcBef>
                <a:spcPts val="1800"/>
              </a:spcBef>
            </a:pPr>
            <a:r>
              <a:rPr lang="en-US" sz="4400" b="1" kern="0" dirty="0" smtClean="0"/>
              <a:t>Johnson Controls and Tyco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86" y="4182568"/>
            <a:ext cx="3510308" cy="16334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469" y="4520987"/>
            <a:ext cx="3738141" cy="12099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Synergy Opportunity</a:t>
            </a:r>
            <a:endParaRPr lang="en-US" dirty="0"/>
          </a:p>
        </p:txBody>
      </p:sp>
      <p:sp>
        <p:nvSpPr>
          <p:cNvPr id="12" name="TextBox 11"/>
          <p:cNvSpPr txBox="1"/>
          <p:nvPr/>
        </p:nvSpPr>
        <p:spPr>
          <a:xfrm>
            <a:off x="503706" y="1677414"/>
            <a:ext cx="5029200" cy="1508105"/>
          </a:xfrm>
          <a:prstGeom prst="rect">
            <a:avLst/>
          </a:prstGeom>
        </p:spPr>
        <p:txBody>
          <a:bodyPr wrap="square" lIns="45720" rIns="45720" rtlCol="0">
            <a:spAutoFit/>
          </a:bodyPr>
          <a:lstStyle/>
          <a:p>
            <a:pPr marL="171450" indent="-171450" fontAlgn="ctr">
              <a:spcBef>
                <a:spcPts val="600"/>
              </a:spcBef>
              <a:buFont typeface="Wingdings" panose="05000000000000000000" pitchFamily="2" charset="2"/>
              <a:buChar char="§"/>
            </a:pPr>
            <a:r>
              <a:rPr lang="en-US" sz="1600" b="1" dirty="0" smtClean="0">
                <a:latin typeface="+mn-lt"/>
              </a:rPr>
              <a:t>Operating/G&amp;A Cost Synergies: $500M</a:t>
            </a:r>
          </a:p>
          <a:p>
            <a:pPr marL="460375" lvl="1" indent="-292100" fontAlgn="ctr">
              <a:spcBef>
                <a:spcPts val="600"/>
              </a:spcBef>
              <a:buFont typeface="Wingdings" panose="05000000000000000000" pitchFamily="2" charset="2"/>
              <a:buChar char="ü"/>
            </a:pPr>
            <a:r>
              <a:rPr lang="en-US" dirty="0" smtClean="0">
                <a:latin typeface="+mn-lt"/>
              </a:rPr>
              <a:t>SG&amp;A</a:t>
            </a:r>
            <a:endParaRPr lang="en-US" dirty="0">
              <a:latin typeface="+mn-lt"/>
            </a:endParaRPr>
          </a:p>
          <a:p>
            <a:pPr marL="460375" lvl="1" indent="-292100" fontAlgn="ctr">
              <a:spcBef>
                <a:spcPts val="600"/>
              </a:spcBef>
              <a:buFont typeface="Wingdings" panose="05000000000000000000" pitchFamily="2" charset="2"/>
              <a:buChar char="ü"/>
            </a:pPr>
            <a:r>
              <a:rPr lang="en-US" dirty="0">
                <a:latin typeface="+mn-lt"/>
              </a:rPr>
              <a:t>Procurement</a:t>
            </a:r>
          </a:p>
          <a:p>
            <a:pPr marL="460375" lvl="1" indent="-292100" fontAlgn="ctr">
              <a:spcBef>
                <a:spcPts val="600"/>
              </a:spcBef>
              <a:buFont typeface="Wingdings" panose="05000000000000000000" pitchFamily="2" charset="2"/>
              <a:buChar char="ü"/>
            </a:pPr>
            <a:r>
              <a:rPr lang="en-US" dirty="0">
                <a:latin typeface="+mn-lt"/>
              </a:rPr>
              <a:t>Corporate</a:t>
            </a:r>
          </a:p>
          <a:p>
            <a:pPr marL="460375" lvl="1" indent="-292100" fontAlgn="ctr">
              <a:spcBef>
                <a:spcPts val="600"/>
              </a:spcBef>
              <a:buFont typeface="Wingdings" panose="05000000000000000000" pitchFamily="2" charset="2"/>
              <a:buChar char="ü"/>
            </a:pPr>
            <a:r>
              <a:rPr lang="en-US" dirty="0">
                <a:latin typeface="+mn-lt"/>
              </a:rPr>
              <a:t>Branch </a:t>
            </a:r>
            <a:r>
              <a:rPr lang="en-US" dirty="0" smtClean="0">
                <a:latin typeface="+mn-lt"/>
              </a:rPr>
              <a:t>Optimization</a:t>
            </a:r>
            <a:endParaRPr lang="en-US" dirty="0">
              <a:latin typeface="+mn-lt"/>
            </a:endParaRPr>
          </a:p>
        </p:txBody>
      </p:sp>
      <p:sp>
        <p:nvSpPr>
          <p:cNvPr id="18" name="TextBox 17"/>
          <p:cNvSpPr txBox="1"/>
          <p:nvPr/>
        </p:nvSpPr>
        <p:spPr>
          <a:xfrm>
            <a:off x="493073" y="4678697"/>
            <a:ext cx="5029200" cy="1754326"/>
          </a:xfrm>
          <a:prstGeom prst="rect">
            <a:avLst/>
          </a:prstGeom>
        </p:spPr>
        <p:txBody>
          <a:bodyPr wrap="square" lIns="45720" rIns="45720" rtlCol="0">
            <a:spAutoFit/>
          </a:bodyPr>
          <a:lstStyle/>
          <a:p>
            <a:pPr marL="171450" indent="-171450" fontAlgn="ctr">
              <a:spcBef>
                <a:spcPts val="600"/>
              </a:spcBef>
              <a:buFont typeface="Wingdings" panose="05000000000000000000" pitchFamily="2" charset="2"/>
              <a:buChar char="§"/>
            </a:pPr>
            <a:r>
              <a:rPr lang="en-US" sz="1600" b="1" dirty="0" smtClean="0">
                <a:solidFill>
                  <a:schemeClr val="tx1"/>
                </a:solidFill>
                <a:latin typeface="+mn-lt"/>
              </a:rPr>
              <a:t>Revenue Synergies ++</a:t>
            </a:r>
          </a:p>
          <a:p>
            <a:pPr marL="404813" lvl="1" indent="-234950" fontAlgn="ctr">
              <a:spcBef>
                <a:spcPts val="600"/>
              </a:spcBef>
              <a:buFont typeface="Wingdings" panose="05000000000000000000" pitchFamily="2" charset="2"/>
              <a:buChar char="ü"/>
            </a:pPr>
            <a:r>
              <a:rPr lang="en-US" sz="1600" b="1" dirty="0" smtClean="0">
                <a:solidFill>
                  <a:schemeClr val="tx1"/>
                </a:solidFill>
                <a:latin typeface="+mn-lt"/>
              </a:rPr>
              <a:t> </a:t>
            </a:r>
            <a:r>
              <a:rPr lang="en-US" dirty="0" smtClean="0">
                <a:solidFill>
                  <a:schemeClr val="tx1"/>
                </a:solidFill>
                <a:latin typeface="+mn-lt"/>
              </a:rPr>
              <a:t>Upside to the $650M synergies</a:t>
            </a:r>
            <a:endParaRPr lang="en-US" sz="1600" dirty="0" smtClean="0">
              <a:solidFill>
                <a:schemeClr val="tx1"/>
              </a:solidFill>
              <a:latin typeface="+mn-lt"/>
            </a:endParaRPr>
          </a:p>
          <a:p>
            <a:pPr marL="460375" lvl="1" indent="-292100" fontAlgn="ctr">
              <a:spcBef>
                <a:spcPts val="600"/>
              </a:spcBef>
              <a:buFont typeface="Wingdings" panose="05000000000000000000" pitchFamily="2" charset="2"/>
              <a:buChar char="ü"/>
            </a:pPr>
            <a:r>
              <a:rPr lang="en-US" dirty="0">
                <a:latin typeface="+mn-lt"/>
              </a:rPr>
              <a:t>Product and service cross-sell</a:t>
            </a:r>
          </a:p>
          <a:p>
            <a:pPr marL="460375" lvl="1" indent="-292100" fontAlgn="ctr">
              <a:spcBef>
                <a:spcPts val="600"/>
              </a:spcBef>
              <a:buFont typeface="Wingdings" panose="05000000000000000000" pitchFamily="2" charset="2"/>
              <a:buChar char="ü"/>
            </a:pPr>
            <a:r>
              <a:rPr lang="en-US" dirty="0">
                <a:latin typeface="+mn-lt"/>
              </a:rPr>
              <a:t>Highly complementary product, service and geographic profile</a:t>
            </a:r>
          </a:p>
          <a:p>
            <a:pPr marL="168275" lvl="1" fontAlgn="ctr">
              <a:spcBef>
                <a:spcPts val="600"/>
              </a:spcBef>
            </a:pPr>
            <a:endParaRPr lang="en-US" dirty="0">
              <a:latin typeface="+mn-lt"/>
            </a:endParaRPr>
          </a:p>
        </p:txBody>
      </p:sp>
      <p:sp>
        <p:nvSpPr>
          <p:cNvPr id="20" name="Text Placeholder 3"/>
          <p:cNvSpPr txBox="1">
            <a:spLocks/>
          </p:cNvSpPr>
          <p:nvPr/>
        </p:nvSpPr>
        <p:spPr>
          <a:xfrm>
            <a:off x="503710" y="1078637"/>
            <a:ext cx="5029200" cy="4572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Anticipated</a:t>
            </a:r>
            <a:r>
              <a:rPr lang="en-US" sz="1600" b="1" dirty="0">
                <a:solidFill>
                  <a:schemeClr val="bg1"/>
                </a:solidFill>
                <a:latin typeface="+mj-lt"/>
              </a:rPr>
              <a:t> </a:t>
            </a:r>
            <a:r>
              <a:rPr kumimoji="0" lang="en-US" sz="1600" b="1" i="0" u="none" strike="noStrike" kern="1200" cap="none" spc="0" normalizeH="0" noProof="0" dirty="0" smtClean="0">
                <a:ln>
                  <a:noFill/>
                </a:ln>
                <a:solidFill>
                  <a:schemeClr val="bg1"/>
                </a:solidFill>
                <a:effectLst/>
                <a:uLnTx/>
                <a:uFillTx/>
                <a:latin typeface="+mj-lt"/>
                <a:ea typeface="+mn-ea"/>
                <a:cs typeface="+mn-cs"/>
              </a:rPr>
              <a:t>Synergies</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24" name="Text Placeholder 3"/>
          <p:cNvSpPr txBox="1">
            <a:spLocks/>
          </p:cNvSpPr>
          <p:nvPr/>
        </p:nvSpPr>
        <p:spPr>
          <a:xfrm>
            <a:off x="5833401" y="1078637"/>
            <a:ext cx="2743200" cy="4572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Run-Rate</a:t>
            </a:r>
            <a:r>
              <a:rPr kumimoji="0" lang="en-US" sz="1600" b="1" i="0" u="none" strike="noStrike" kern="1200" cap="none" spc="0" normalizeH="0" noProof="0" dirty="0" smtClean="0">
                <a:ln>
                  <a:noFill/>
                </a:ln>
                <a:solidFill>
                  <a:schemeClr val="bg1"/>
                </a:solidFill>
                <a:effectLst/>
                <a:uLnTx/>
                <a:uFillTx/>
                <a:latin typeface="+mj-lt"/>
                <a:ea typeface="+mn-ea"/>
                <a:cs typeface="+mn-cs"/>
              </a:rPr>
              <a:t> Synergy Estimate</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26" name="TextBox 25"/>
          <p:cNvSpPr txBox="1"/>
          <p:nvPr/>
        </p:nvSpPr>
        <p:spPr>
          <a:xfrm>
            <a:off x="503710" y="3362116"/>
            <a:ext cx="5029200" cy="1107996"/>
          </a:xfrm>
          <a:prstGeom prst="rect">
            <a:avLst/>
          </a:prstGeom>
        </p:spPr>
        <p:txBody>
          <a:bodyPr wrap="square" lIns="45720" rIns="45720" rtlCol="0">
            <a:spAutoFit/>
          </a:bodyPr>
          <a:lstStyle/>
          <a:p>
            <a:pPr marL="171450" indent="-171450" fontAlgn="ctr">
              <a:spcBef>
                <a:spcPts val="600"/>
              </a:spcBef>
              <a:buFont typeface="Wingdings" panose="05000000000000000000" pitchFamily="2" charset="2"/>
              <a:buChar char="§"/>
            </a:pPr>
            <a:r>
              <a:rPr lang="en-US" sz="1600" b="1" dirty="0">
                <a:solidFill>
                  <a:schemeClr val="tx1"/>
                </a:solidFill>
                <a:latin typeface="+mn-lt"/>
              </a:rPr>
              <a:t>Tax Synergies: $</a:t>
            </a:r>
            <a:r>
              <a:rPr lang="en-US" sz="1600" b="1" dirty="0" smtClean="0">
                <a:solidFill>
                  <a:schemeClr val="tx1"/>
                </a:solidFill>
                <a:latin typeface="+mn-lt"/>
              </a:rPr>
              <a:t>150M                                        </a:t>
            </a:r>
            <a:r>
              <a:rPr lang="en-US" sz="1200" b="1" i="1" dirty="0" smtClean="0">
                <a:solidFill>
                  <a:schemeClr val="tx1"/>
                </a:solidFill>
                <a:latin typeface="+mn-lt"/>
              </a:rPr>
              <a:t>(</a:t>
            </a:r>
            <a:r>
              <a:rPr lang="en-US" sz="1200" b="1" i="1" dirty="0">
                <a:solidFill>
                  <a:schemeClr val="tx1"/>
                </a:solidFill>
                <a:latin typeface="+mn-lt"/>
              </a:rPr>
              <a:t>Below Operating Line)</a:t>
            </a:r>
            <a:endParaRPr lang="en-US" sz="1200" b="1" i="1" dirty="0" smtClean="0">
              <a:solidFill>
                <a:schemeClr val="tx1"/>
              </a:solidFill>
              <a:latin typeface="+mn-lt"/>
            </a:endParaRPr>
          </a:p>
          <a:p>
            <a:pPr marL="460375" lvl="1" indent="-292100" fontAlgn="ctr">
              <a:spcBef>
                <a:spcPts val="600"/>
              </a:spcBef>
              <a:buFont typeface="Wingdings" panose="05000000000000000000" pitchFamily="2" charset="2"/>
              <a:buChar char="ü"/>
            </a:pPr>
            <a:r>
              <a:rPr lang="en-US" dirty="0">
                <a:latin typeface="+mn-lt"/>
              </a:rPr>
              <a:t>Efficient global management</a:t>
            </a:r>
          </a:p>
          <a:p>
            <a:pPr marL="460375" lvl="1" indent="-292100" fontAlgn="ctr">
              <a:spcBef>
                <a:spcPts val="600"/>
              </a:spcBef>
              <a:buFont typeface="Wingdings" panose="05000000000000000000" pitchFamily="2" charset="2"/>
              <a:buChar char="ü"/>
            </a:pPr>
            <a:r>
              <a:rPr lang="en-US" dirty="0">
                <a:latin typeface="+mn-lt"/>
              </a:rPr>
              <a:t>Global cash movement and investment </a:t>
            </a:r>
            <a:r>
              <a:rPr lang="en-US" dirty="0" smtClean="0">
                <a:latin typeface="+mn-lt"/>
              </a:rPr>
              <a:t>potential</a:t>
            </a:r>
            <a:endParaRPr lang="en-US" dirty="0">
              <a:latin typeface="+mn-lt"/>
            </a:endParaRPr>
          </a:p>
        </p:txBody>
      </p:sp>
      <p:graphicFrame>
        <p:nvGraphicFramePr>
          <p:cNvPr id="28" name="Chart 27"/>
          <p:cNvGraphicFramePr/>
          <p:nvPr>
            <p:extLst>
              <p:ext uri="{D42A27DB-BD31-4B8C-83A1-F6EECF244321}">
                <p14:modId xmlns:p14="http://schemas.microsoft.com/office/powerpoint/2010/main" val="1192617980"/>
              </p:ext>
            </p:extLst>
          </p:nvPr>
        </p:nvGraphicFramePr>
        <p:xfrm>
          <a:off x="6436329" y="1561278"/>
          <a:ext cx="1537344" cy="451668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p:cNvSpPr txBox="1"/>
          <p:nvPr/>
        </p:nvSpPr>
        <p:spPr>
          <a:xfrm>
            <a:off x="6825966" y="1697680"/>
            <a:ext cx="900347" cy="338554"/>
          </a:xfrm>
          <a:prstGeom prst="rect">
            <a:avLst/>
          </a:prstGeom>
        </p:spPr>
        <p:txBody>
          <a:bodyPr wrap="square" rtlCol="0">
            <a:spAutoFit/>
          </a:bodyPr>
          <a:lstStyle/>
          <a:p>
            <a:pPr>
              <a:spcBef>
                <a:spcPts val="1200"/>
              </a:spcBef>
            </a:pPr>
            <a:r>
              <a:rPr lang="en-US" sz="1600" b="1" kern="0" dirty="0" smtClean="0">
                <a:solidFill>
                  <a:schemeClr val="tx1"/>
                </a:solidFill>
                <a:latin typeface="+mn-lt"/>
              </a:rPr>
              <a:t>$650M</a:t>
            </a:r>
          </a:p>
        </p:txBody>
      </p:sp>
      <p:sp>
        <p:nvSpPr>
          <p:cNvPr id="30" name="TextBox 29"/>
          <p:cNvSpPr txBox="1"/>
          <p:nvPr/>
        </p:nvSpPr>
        <p:spPr>
          <a:xfrm>
            <a:off x="6625724" y="5156397"/>
            <a:ext cx="1158554" cy="523220"/>
          </a:xfrm>
          <a:prstGeom prst="rect">
            <a:avLst/>
          </a:prstGeom>
        </p:spPr>
        <p:txBody>
          <a:bodyPr wrap="square" rtlCol="0">
            <a:spAutoFit/>
          </a:bodyPr>
          <a:lstStyle/>
          <a:p>
            <a:pPr algn="ctr">
              <a:spcBef>
                <a:spcPts val="1200"/>
              </a:spcBef>
            </a:pPr>
            <a:r>
              <a:rPr lang="en-US" b="1" kern="0" dirty="0" smtClean="0">
                <a:solidFill>
                  <a:schemeClr val="bg1"/>
                </a:solidFill>
                <a:latin typeface="+mn-lt"/>
              </a:rPr>
              <a:t>Tax  Synergies</a:t>
            </a:r>
          </a:p>
        </p:txBody>
      </p:sp>
      <p:sp>
        <p:nvSpPr>
          <p:cNvPr id="31" name="TextBox 30"/>
          <p:cNvSpPr txBox="1"/>
          <p:nvPr/>
        </p:nvSpPr>
        <p:spPr>
          <a:xfrm>
            <a:off x="6614435" y="3005354"/>
            <a:ext cx="1158554" cy="523220"/>
          </a:xfrm>
          <a:prstGeom prst="rect">
            <a:avLst/>
          </a:prstGeom>
        </p:spPr>
        <p:txBody>
          <a:bodyPr wrap="square" rtlCol="0">
            <a:spAutoFit/>
          </a:bodyPr>
          <a:lstStyle/>
          <a:p>
            <a:pPr algn="ctr">
              <a:spcBef>
                <a:spcPts val="1200"/>
              </a:spcBef>
            </a:pPr>
            <a:r>
              <a:rPr lang="en-US" b="1" kern="0" dirty="0" smtClean="0">
                <a:solidFill>
                  <a:schemeClr val="bg1"/>
                </a:solidFill>
                <a:latin typeface="+mn-lt"/>
              </a:rPr>
              <a:t>Operating</a:t>
            </a:r>
            <a:r>
              <a:rPr lang="en-US" b="1" kern="0" dirty="0">
                <a:solidFill>
                  <a:schemeClr val="bg1"/>
                </a:solidFill>
                <a:latin typeface="+mn-lt"/>
              </a:rPr>
              <a:t> </a:t>
            </a:r>
            <a:r>
              <a:rPr lang="en-US" b="1" kern="0" dirty="0" smtClean="0">
                <a:solidFill>
                  <a:schemeClr val="bg1"/>
                </a:solidFill>
                <a:latin typeface="+mn-lt"/>
              </a:rPr>
              <a:t>Synergies</a:t>
            </a:r>
          </a:p>
        </p:txBody>
      </p:sp>
      <p:sp>
        <p:nvSpPr>
          <p:cNvPr id="32" name="Text Placeholder 3"/>
          <p:cNvSpPr txBox="1">
            <a:spLocks/>
          </p:cNvSpPr>
          <p:nvPr/>
        </p:nvSpPr>
        <p:spPr>
          <a:xfrm>
            <a:off x="503706" y="6132875"/>
            <a:ext cx="8083296" cy="357974"/>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u="none" strike="noStrike" kern="1200" cap="none" spc="0" normalizeH="0" baseline="0" noProof="0" dirty="0" smtClean="0">
                <a:ln>
                  <a:noFill/>
                </a:ln>
                <a:solidFill>
                  <a:schemeClr val="bg1"/>
                </a:solidFill>
                <a:effectLst/>
                <a:uLnTx/>
                <a:uFillTx/>
                <a:latin typeface="Arial (Headings)"/>
              </a:rPr>
              <a:t>Significant Value Creation for All Shareholders</a:t>
            </a:r>
            <a:endParaRPr kumimoji="0" lang="en-US" sz="1600" b="1" u="none" strike="noStrike" kern="1200" cap="none" spc="0" normalizeH="0" baseline="0" noProof="0" dirty="0">
              <a:ln>
                <a:noFill/>
              </a:ln>
              <a:solidFill>
                <a:schemeClr val="bg1"/>
              </a:solidFill>
              <a:effectLst/>
              <a:uLnTx/>
              <a:uFillTx/>
              <a:latin typeface="Arial (Headings)"/>
            </a:endParaRPr>
          </a:p>
        </p:txBody>
      </p:sp>
    </p:spTree>
    <p:extLst>
      <p:ext uri="{BB962C8B-B14F-4D97-AF65-F5344CB8AC3E}">
        <p14:creationId xmlns:p14="http://schemas.microsoft.com/office/powerpoint/2010/main" val="3555709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Each Shareholder Receives </a:t>
            </a:r>
            <a:endParaRPr lang="en-US" dirty="0"/>
          </a:p>
        </p:txBody>
      </p:sp>
      <p:sp>
        <p:nvSpPr>
          <p:cNvPr id="5" name="Rectangle 4"/>
          <p:cNvSpPr/>
          <p:nvPr/>
        </p:nvSpPr>
        <p:spPr bwMode="auto">
          <a:xfrm>
            <a:off x="7124700" y="1468445"/>
            <a:ext cx="1417320" cy="30777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a:solidFill>
                  <a:schemeClr val="bg1"/>
                </a:solidFill>
                <a:latin typeface="Arial" panose="020B0604020202020204" pitchFamily="34" charset="0"/>
                <a:cs typeface="Arial" panose="020B0604020202020204" pitchFamily="34" charset="0"/>
              </a:rPr>
              <a:t>Pro Forma</a:t>
            </a:r>
          </a:p>
        </p:txBody>
      </p:sp>
      <p:sp>
        <p:nvSpPr>
          <p:cNvPr id="6" name="Rectangle 5"/>
          <p:cNvSpPr/>
          <p:nvPr/>
        </p:nvSpPr>
        <p:spPr bwMode="auto">
          <a:xfrm>
            <a:off x="5074920" y="1468445"/>
            <a:ext cx="1417320" cy="30777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a:solidFill>
                  <a:schemeClr val="bg1"/>
                </a:solidFill>
                <a:latin typeface="Arial" panose="020B0604020202020204" pitchFamily="34" charset="0"/>
                <a:cs typeface="Arial" panose="020B0604020202020204" pitchFamily="34" charset="0"/>
              </a:rPr>
              <a:t>Transaction</a:t>
            </a:r>
          </a:p>
        </p:txBody>
      </p:sp>
      <p:sp>
        <p:nvSpPr>
          <p:cNvPr id="7" name="Rectangle 6"/>
          <p:cNvSpPr/>
          <p:nvPr/>
        </p:nvSpPr>
        <p:spPr bwMode="auto">
          <a:xfrm>
            <a:off x="3025140" y="1468445"/>
            <a:ext cx="1417320" cy="30777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a:solidFill>
                  <a:schemeClr val="bg1"/>
                </a:solidFill>
                <a:latin typeface="Arial" panose="020B0604020202020204" pitchFamily="34" charset="0"/>
                <a:cs typeface="Arial" panose="020B0604020202020204" pitchFamily="34" charset="0"/>
              </a:rPr>
              <a:t>Today</a:t>
            </a:r>
          </a:p>
        </p:txBody>
      </p:sp>
      <p:sp>
        <p:nvSpPr>
          <p:cNvPr id="8" name="Rectangle 3"/>
          <p:cNvSpPr txBox="1">
            <a:spLocks noChangeArrowheads="1"/>
          </p:cNvSpPr>
          <p:nvPr/>
        </p:nvSpPr>
        <p:spPr>
          <a:xfrm>
            <a:off x="3011805" y="2037085"/>
            <a:ext cx="1417320" cy="1371600"/>
          </a:xfrm>
          <a:prstGeom prst="roundRect">
            <a:avLst/>
          </a:prstGeom>
          <a:solidFill>
            <a:schemeClr val="accent2"/>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b="0" i="1" u="none" strike="noStrike" cap="none" normalizeH="0" baseline="0">
                <a:ln>
                  <a:noFill/>
                </a:ln>
                <a:effectLst/>
              </a:defRPr>
            </a:lvl1pPr>
          </a:lstStyle>
          <a:p>
            <a:r>
              <a:rPr lang="en-US" sz="1200" b="1" i="0" dirty="0">
                <a:solidFill>
                  <a:schemeClr val="bg1"/>
                </a:solidFill>
                <a:latin typeface="Arial" panose="020B0604020202020204" pitchFamily="34" charset="0"/>
              </a:rPr>
              <a:t>1 </a:t>
            </a:r>
            <a:r>
              <a:rPr lang="en-US" sz="1200" b="1" i="0" dirty="0" smtClean="0">
                <a:solidFill>
                  <a:schemeClr val="bg1"/>
                </a:solidFill>
                <a:latin typeface="Arial" panose="020B0604020202020204" pitchFamily="34" charset="0"/>
              </a:rPr>
              <a:t>Tyco </a:t>
            </a:r>
          </a:p>
          <a:p>
            <a:r>
              <a:rPr lang="en-US" sz="1200" b="1" i="0" dirty="0" smtClean="0">
                <a:solidFill>
                  <a:schemeClr val="bg1"/>
                </a:solidFill>
                <a:latin typeface="Arial" panose="020B0604020202020204" pitchFamily="34" charset="0"/>
              </a:rPr>
              <a:t> </a:t>
            </a:r>
            <a:r>
              <a:rPr lang="en-US" sz="1200" b="1" i="0" dirty="0">
                <a:solidFill>
                  <a:schemeClr val="bg1"/>
                </a:solidFill>
                <a:latin typeface="Arial" panose="020B0604020202020204" pitchFamily="34" charset="0"/>
              </a:rPr>
              <a:t>share</a:t>
            </a:r>
          </a:p>
        </p:txBody>
      </p:sp>
      <p:sp>
        <p:nvSpPr>
          <p:cNvPr id="9" name="Rectangle 3"/>
          <p:cNvSpPr txBox="1">
            <a:spLocks noChangeArrowheads="1"/>
          </p:cNvSpPr>
          <p:nvPr/>
        </p:nvSpPr>
        <p:spPr>
          <a:xfrm>
            <a:off x="5082948" y="2043425"/>
            <a:ext cx="1417320" cy="1371600"/>
          </a:xfrm>
          <a:prstGeom prst="round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b="0" i="1" u="none" strike="noStrike" cap="none" normalizeH="0" baseline="0">
                <a:ln>
                  <a:noFill/>
                </a:ln>
                <a:effectLst/>
              </a:defRPr>
            </a:lvl1pPr>
          </a:lstStyle>
          <a:p>
            <a:r>
              <a:rPr lang="en-US" sz="1200" b="1" dirty="0" smtClean="0">
                <a:solidFill>
                  <a:schemeClr val="tx1"/>
                </a:solidFill>
                <a:latin typeface="Arial" panose="020B0604020202020204" pitchFamily="34" charset="0"/>
              </a:rPr>
              <a:t>Effect reverse stock split</a:t>
            </a:r>
            <a:endParaRPr lang="en-US" sz="1200" b="1" dirty="0">
              <a:solidFill>
                <a:schemeClr val="tx1"/>
              </a:solidFill>
              <a:latin typeface="Arial" panose="020B0604020202020204" pitchFamily="34" charset="0"/>
            </a:endParaRPr>
          </a:p>
        </p:txBody>
      </p:sp>
      <p:sp>
        <p:nvSpPr>
          <p:cNvPr id="10" name="Rectangle 3"/>
          <p:cNvSpPr txBox="1">
            <a:spLocks noChangeArrowheads="1"/>
          </p:cNvSpPr>
          <p:nvPr/>
        </p:nvSpPr>
        <p:spPr>
          <a:xfrm>
            <a:off x="7131231" y="2069530"/>
            <a:ext cx="1417320" cy="1371600"/>
          </a:xfrm>
          <a:prstGeom prst="roundRect">
            <a:avLst/>
          </a:prstGeom>
          <a:solidFill>
            <a:schemeClr val="accent3"/>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b="0" i="1" u="none" strike="noStrike" cap="none" normalizeH="0" baseline="0">
                <a:ln>
                  <a:noFill/>
                </a:ln>
                <a:effectLst/>
              </a:defRPr>
            </a:lvl1pPr>
          </a:lstStyle>
          <a:p>
            <a:r>
              <a:rPr lang="en-US" sz="1200" b="1" i="0" dirty="0" smtClean="0">
                <a:solidFill>
                  <a:schemeClr val="bg1"/>
                </a:solidFill>
                <a:latin typeface="Arial" panose="020B0604020202020204" pitchFamily="34" charset="0"/>
              </a:rPr>
              <a:t>0.9550 combined company share</a:t>
            </a:r>
            <a:endParaRPr lang="en-US" sz="1200" b="1" i="0" dirty="0">
              <a:solidFill>
                <a:schemeClr val="bg1"/>
              </a:solidFill>
              <a:latin typeface="Arial" panose="020B0604020202020204" pitchFamily="34" charset="0"/>
            </a:endParaRPr>
          </a:p>
        </p:txBody>
      </p:sp>
      <p:sp>
        <p:nvSpPr>
          <p:cNvPr id="11" name="Rectangle 3"/>
          <p:cNvSpPr txBox="1">
            <a:spLocks noChangeArrowheads="1"/>
          </p:cNvSpPr>
          <p:nvPr/>
        </p:nvSpPr>
        <p:spPr>
          <a:xfrm>
            <a:off x="3023235" y="4110556"/>
            <a:ext cx="1417320" cy="1371600"/>
          </a:xfrm>
          <a:prstGeom prst="round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b="0" i="1" u="none" strike="noStrike" cap="none" normalizeH="0" baseline="0">
                <a:ln>
                  <a:noFill/>
                </a:ln>
                <a:effectLst/>
              </a:defRPr>
            </a:lvl1pPr>
          </a:lstStyle>
          <a:p>
            <a:r>
              <a:rPr lang="en-US" sz="1200" b="1" i="0" dirty="0">
                <a:solidFill>
                  <a:schemeClr val="bg1"/>
                </a:solidFill>
                <a:latin typeface="Arial" panose="020B0604020202020204" pitchFamily="34" charset="0"/>
              </a:rPr>
              <a:t>1 </a:t>
            </a:r>
            <a:r>
              <a:rPr lang="en-US" sz="1200" b="1" i="0" dirty="0" smtClean="0">
                <a:solidFill>
                  <a:schemeClr val="bg1"/>
                </a:solidFill>
                <a:latin typeface="Arial" panose="020B0604020202020204" pitchFamily="34" charset="0"/>
              </a:rPr>
              <a:t>Johnson Controls </a:t>
            </a:r>
          </a:p>
          <a:p>
            <a:r>
              <a:rPr lang="en-US" sz="1200" b="1" i="0" dirty="0" smtClean="0">
                <a:solidFill>
                  <a:schemeClr val="bg1"/>
                </a:solidFill>
                <a:latin typeface="Arial" panose="020B0604020202020204" pitchFamily="34" charset="0"/>
              </a:rPr>
              <a:t>share</a:t>
            </a:r>
            <a:endParaRPr lang="en-US" sz="1200" b="1" i="0" dirty="0">
              <a:solidFill>
                <a:schemeClr val="bg1"/>
              </a:solidFill>
              <a:latin typeface="Arial" panose="020B0604020202020204" pitchFamily="34" charset="0"/>
            </a:endParaRPr>
          </a:p>
        </p:txBody>
      </p:sp>
      <p:sp>
        <p:nvSpPr>
          <p:cNvPr id="12" name="Rectangle 3"/>
          <p:cNvSpPr txBox="1">
            <a:spLocks noChangeArrowheads="1"/>
          </p:cNvSpPr>
          <p:nvPr/>
        </p:nvSpPr>
        <p:spPr>
          <a:xfrm>
            <a:off x="5090568" y="4086833"/>
            <a:ext cx="1417320" cy="1371600"/>
          </a:xfrm>
          <a:prstGeom prst="round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b="0" i="1" u="none" strike="noStrike" cap="none" normalizeH="0" baseline="0">
                <a:ln>
                  <a:noFill/>
                </a:ln>
                <a:effectLst/>
              </a:defRPr>
            </a:lvl1pPr>
          </a:lstStyle>
          <a:p>
            <a:r>
              <a:rPr lang="en-US" sz="1200" b="1" dirty="0">
                <a:solidFill>
                  <a:schemeClr val="tx1"/>
                </a:solidFill>
                <a:latin typeface="Arial" panose="020B0604020202020204" pitchFamily="34" charset="0"/>
              </a:rPr>
              <a:t>Cash / </a:t>
            </a:r>
            <a:endParaRPr lang="en-US" sz="1200" b="1" dirty="0" smtClean="0">
              <a:solidFill>
                <a:schemeClr val="tx1"/>
              </a:solidFill>
              <a:latin typeface="Arial" panose="020B0604020202020204" pitchFamily="34" charset="0"/>
            </a:endParaRPr>
          </a:p>
          <a:p>
            <a:r>
              <a:rPr lang="en-US" sz="1200" b="1" dirty="0" smtClean="0">
                <a:solidFill>
                  <a:schemeClr val="tx1"/>
                </a:solidFill>
                <a:latin typeface="Arial" panose="020B0604020202020204" pitchFamily="34" charset="0"/>
              </a:rPr>
              <a:t>stock election</a:t>
            </a:r>
          </a:p>
          <a:p>
            <a:endParaRPr lang="en-US" sz="1200" b="1" dirty="0">
              <a:solidFill>
                <a:schemeClr val="tx1"/>
              </a:solidFill>
              <a:latin typeface="Arial" panose="020B0604020202020204" pitchFamily="34" charset="0"/>
            </a:endParaRPr>
          </a:p>
          <a:p>
            <a:r>
              <a:rPr lang="en-US" sz="1200" b="1" smtClean="0">
                <a:solidFill>
                  <a:schemeClr val="tx1"/>
                </a:solidFill>
                <a:latin typeface="Arial" panose="020B0604020202020204" pitchFamily="34" charset="0"/>
              </a:rPr>
              <a:t>$3.9B </a:t>
            </a:r>
            <a:r>
              <a:rPr lang="en-US" sz="1200" b="1" dirty="0" smtClean="0">
                <a:solidFill>
                  <a:schemeClr val="tx1"/>
                </a:solidFill>
                <a:latin typeface="Arial" panose="020B0604020202020204" pitchFamily="34" charset="0"/>
              </a:rPr>
              <a:t>aggregate cash consideration</a:t>
            </a:r>
            <a:endParaRPr lang="en-US" sz="1200" b="1" dirty="0">
              <a:solidFill>
                <a:schemeClr val="tx1"/>
              </a:solidFill>
              <a:latin typeface="Arial" panose="020B0604020202020204" pitchFamily="34" charset="0"/>
            </a:endParaRPr>
          </a:p>
        </p:txBody>
      </p:sp>
      <p:sp>
        <p:nvSpPr>
          <p:cNvPr id="13" name="Rectangle 3"/>
          <p:cNvSpPr txBox="1">
            <a:spLocks noChangeArrowheads="1"/>
          </p:cNvSpPr>
          <p:nvPr/>
        </p:nvSpPr>
        <p:spPr>
          <a:xfrm>
            <a:off x="7135041" y="4057233"/>
            <a:ext cx="1417320" cy="1371600"/>
          </a:xfrm>
          <a:prstGeom prst="roundRect">
            <a:avLst/>
          </a:prstGeom>
          <a:solidFill>
            <a:schemeClr val="accent3"/>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b="0" i="1" u="none" strike="noStrike" cap="none" normalizeH="0" baseline="0">
                <a:ln>
                  <a:noFill/>
                </a:ln>
                <a:effectLst/>
              </a:defRPr>
            </a:lvl1pPr>
          </a:lstStyle>
          <a:p>
            <a:r>
              <a:rPr lang="en-US" sz="1200" b="1" i="0" dirty="0">
                <a:solidFill>
                  <a:schemeClr val="bg1"/>
                </a:solidFill>
                <a:latin typeface="Arial" panose="020B0604020202020204" pitchFamily="34" charset="0"/>
              </a:rPr>
              <a:t>1 </a:t>
            </a:r>
            <a:r>
              <a:rPr lang="en-US" sz="1200" b="1" i="0" dirty="0" smtClean="0">
                <a:solidFill>
                  <a:schemeClr val="bg1"/>
                </a:solidFill>
                <a:latin typeface="Arial" panose="020B0604020202020204" pitchFamily="34" charset="0"/>
              </a:rPr>
              <a:t>combined company share –or--</a:t>
            </a:r>
            <a:endParaRPr lang="en-US" sz="1200" b="1" i="0" dirty="0">
              <a:solidFill>
                <a:schemeClr val="bg1"/>
              </a:solidFill>
              <a:latin typeface="Arial" panose="020B0604020202020204" pitchFamily="34" charset="0"/>
            </a:endParaRPr>
          </a:p>
          <a:p>
            <a:r>
              <a:rPr lang="en-US" sz="1200" b="1" i="0" dirty="0" smtClean="0">
                <a:solidFill>
                  <a:schemeClr val="bg1"/>
                </a:solidFill>
                <a:latin typeface="Arial" panose="020B0604020202020204" pitchFamily="34" charset="0"/>
              </a:rPr>
              <a:t>$34.88 </a:t>
            </a:r>
            <a:r>
              <a:rPr lang="en-US" sz="1200" b="1" i="0" dirty="0">
                <a:solidFill>
                  <a:schemeClr val="bg1"/>
                </a:solidFill>
                <a:latin typeface="Arial" panose="020B0604020202020204" pitchFamily="34" charset="0"/>
              </a:rPr>
              <a:t>cash / share </a:t>
            </a:r>
            <a:endParaRPr lang="en-US" sz="1200" b="1" i="0" dirty="0" smtClean="0">
              <a:solidFill>
                <a:schemeClr val="bg1"/>
              </a:solidFill>
              <a:latin typeface="Arial" panose="020B0604020202020204" pitchFamily="34" charset="0"/>
            </a:endParaRPr>
          </a:p>
          <a:p>
            <a:r>
              <a:rPr lang="en-US" sz="1050" b="1" i="0" dirty="0" smtClean="0">
                <a:solidFill>
                  <a:schemeClr val="bg1"/>
                </a:solidFill>
                <a:latin typeface="Arial" panose="020B0604020202020204" pitchFamily="34" charset="0"/>
              </a:rPr>
              <a:t>(subject to proration)</a:t>
            </a:r>
            <a:endParaRPr lang="en-US" sz="1050" b="1" i="0" dirty="0">
              <a:solidFill>
                <a:schemeClr val="bg1"/>
              </a:solidFill>
              <a:latin typeface="Arial" panose="020B0604020202020204" pitchFamily="34" charset="0"/>
            </a:endParaRPr>
          </a:p>
        </p:txBody>
      </p:sp>
      <p:sp>
        <p:nvSpPr>
          <p:cNvPr id="16" name="Right Arrow 15"/>
          <p:cNvSpPr/>
          <p:nvPr/>
        </p:nvSpPr>
        <p:spPr>
          <a:xfrm>
            <a:off x="2032888" y="1957075"/>
            <a:ext cx="830580" cy="1371600"/>
          </a:xfrm>
          <a:prstGeom prst="rightArrow">
            <a:avLst/>
          </a:prstGeom>
          <a:solidFill>
            <a:schemeClr val="accent1">
              <a:lumMod val="20000"/>
              <a:lumOff val="80000"/>
            </a:schemeClr>
          </a:solidFill>
          <a:ln w="6350">
            <a:noFill/>
            <a:miter lim="800000"/>
            <a:headEnd/>
            <a:tailEnd/>
          </a:ln>
        </p:spPr>
        <p:txBody>
          <a:bodyPr anchor="ctr"/>
          <a:lstStyle/>
          <a:p>
            <a:pPr algn="ctr">
              <a:buFont typeface="Wingdings" pitchFamily="2" charset="2"/>
              <a:buNone/>
            </a:pPr>
            <a:endParaRPr lang="en-US" b="1">
              <a:solidFill>
                <a:schemeClr val="bg1"/>
              </a:solidFill>
              <a:latin typeface="+mj-lt"/>
            </a:endParaRPr>
          </a:p>
        </p:txBody>
      </p:sp>
      <p:sp>
        <p:nvSpPr>
          <p:cNvPr id="17" name="Right Arrow 16"/>
          <p:cNvSpPr/>
          <p:nvPr/>
        </p:nvSpPr>
        <p:spPr>
          <a:xfrm>
            <a:off x="2032888" y="4099126"/>
            <a:ext cx="830580" cy="1371600"/>
          </a:xfrm>
          <a:prstGeom prst="rightArrow">
            <a:avLst/>
          </a:prstGeom>
          <a:solidFill>
            <a:schemeClr val="accent1">
              <a:lumMod val="20000"/>
              <a:lumOff val="80000"/>
            </a:schemeClr>
          </a:solidFill>
          <a:ln w="6350">
            <a:noFill/>
            <a:miter lim="800000"/>
            <a:headEnd/>
            <a:tailEnd/>
          </a:ln>
        </p:spPr>
        <p:txBody>
          <a:bodyPr anchor="ctr"/>
          <a:lstStyle/>
          <a:p>
            <a:pPr algn="ctr">
              <a:buFont typeface="Wingdings" pitchFamily="2" charset="2"/>
              <a:buNone/>
            </a:pPr>
            <a:endParaRPr lang="en-US" b="1">
              <a:solidFill>
                <a:schemeClr val="bg1"/>
              </a:solidFill>
              <a:latin typeface="+mj-lt"/>
            </a:endParaRPr>
          </a:p>
        </p:txBody>
      </p:sp>
      <p:sp>
        <p:nvSpPr>
          <p:cNvPr id="18" name="Isosceles Triangle 17"/>
          <p:cNvSpPr/>
          <p:nvPr/>
        </p:nvSpPr>
        <p:spPr bwMode="auto">
          <a:xfrm rot="5400000">
            <a:off x="4100348" y="2627117"/>
            <a:ext cx="1371600" cy="272796"/>
          </a:xfrm>
          <a:prstGeom prst="triangle">
            <a:avLst/>
          </a:prstGeom>
          <a:solidFill>
            <a:schemeClr val="accent1">
              <a:lumMod val="20000"/>
              <a:lumOff val="80000"/>
            </a:schemeClr>
          </a:solidFill>
          <a:ln w="6350">
            <a:noFill/>
            <a:miter lim="800000"/>
            <a:headEnd/>
            <a:tailEnd/>
          </a:ln>
        </p:spPr>
        <p:txBody>
          <a:bodyPr anchor="ctr"/>
          <a:lstStyle/>
          <a:p>
            <a:pPr algn="ctr">
              <a:buFont typeface="Wingdings" pitchFamily="2" charset="2"/>
              <a:buNone/>
            </a:pPr>
            <a:endParaRPr lang="en-US" b="1">
              <a:solidFill>
                <a:schemeClr val="bg1"/>
              </a:solidFill>
              <a:latin typeface="+mj-lt"/>
            </a:endParaRPr>
          </a:p>
        </p:txBody>
      </p:sp>
      <p:sp>
        <p:nvSpPr>
          <p:cNvPr id="19" name="Isosceles Triangle 18"/>
          <p:cNvSpPr/>
          <p:nvPr/>
        </p:nvSpPr>
        <p:spPr bwMode="auto">
          <a:xfrm rot="5400000">
            <a:off x="4100348" y="4643029"/>
            <a:ext cx="1371600" cy="272796"/>
          </a:xfrm>
          <a:prstGeom prst="triangle">
            <a:avLst/>
          </a:prstGeom>
          <a:solidFill>
            <a:schemeClr val="accent1">
              <a:lumMod val="20000"/>
              <a:lumOff val="80000"/>
            </a:schemeClr>
          </a:solidFill>
          <a:ln w="6350">
            <a:noFill/>
            <a:miter lim="800000"/>
            <a:headEnd/>
            <a:tailEnd/>
          </a:ln>
        </p:spPr>
        <p:txBody>
          <a:bodyPr anchor="ctr"/>
          <a:lstStyle/>
          <a:p>
            <a:pPr algn="ctr">
              <a:buFont typeface="Wingdings" pitchFamily="2" charset="2"/>
              <a:buNone/>
            </a:pPr>
            <a:endParaRPr lang="en-US" b="1">
              <a:solidFill>
                <a:schemeClr val="bg1"/>
              </a:solidFill>
              <a:latin typeface="+mj-lt"/>
            </a:endParaRPr>
          </a:p>
        </p:txBody>
      </p:sp>
      <p:sp>
        <p:nvSpPr>
          <p:cNvPr id="20" name="Isosceles Triangle 19"/>
          <p:cNvSpPr/>
          <p:nvPr/>
        </p:nvSpPr>
        <p:spPr bwMode="auto">
          <a:xfrm rot="5400000">
            <a:off x="6123845" y="2627117"/>
            <a:ext cx="1371600" cy="272796"/>
          </a:xfrm>
          <a:prstGeom prst="triangle">
            <a:avLst/>
          </a:prstGeom>
          <a:solidFill>
            <a:schemeClr val="accent1">
              <a:lumMod val="20000"/>
              <a:lumOff val="80000"/>
            </a:schemeClr>
          </a:solidFill>
          <a:ln w="6350">
            <a:solidFill>
              <a:schemeClr val="accent1">
                <a:lumMod val="20000"/>
                <a:lumOff val="80000"/>
              </a:schemeClr>
            </a:solidFill>
            <a:miter lim="800000"/>
            <a:headEnd/>
            <a:tailEnd/>
          </a:ln>
        </p:spPr>
        <p:txBody>
          <a:bodyPr anchor="ctr"/>
          <a:lstStyle/>
          <a:p>
            <a:pPr algn="ctr">
              <a:buFont typeface="Wingdings" pitchFamily="2" charset="2"/>
              <a:buNone/>
            </a:pPr>
            <a:endParaRPr lang="en-US" b="1">
              <a:solidFill>
                <a:schemeClr val="bg1"/>
              </a:solidFill>
              <a:latin typeface="+mj-lt"/>
            </a:endParaRPr>
          </a:p>
        </p:txBody>
      </p:sp>
      <p:sp>
        <p:nvSpPr>
          <p:cNvPr id="21" name="Isosceles Triangle 20"/>
          <p:cNvSpPr/>
          <p:nvPr/>
        </p:nvSpPr>
        <p:spPr bwMode="auto">
          <a:xfrm rot="5400000">
            <a:off x="6123845" y="4643029"/>
            <a:ext cx="1371600" cy="272796"/>
          </a:xfrm>
          <a:prstGeom prst="triangle">
            <a:avLst/>
          </a:prstGeom>
          <a:solidFill>
            <a:schemeClr val="accent1">
              <a:lumMod val="20000"/>
              <a:lumOff val="80000"/>
            </a:schemeClr>
          </a:solidFill>
          <a:ln w="6350">
            <a:solidFill>
              <a:schemeClr val="accent1">
                <a:lumMod val="20000"/>
                <a:lumOff val="80000"/>
              </a:schemeClr>
            </a:solidFill>
            <a:miter lim="800000"/>
            <a:headEnd/>
            <a:tailEnd/>
          </a:ln>
        </p:spPr>
        <p:txBody>
          <a:bodyPr anchor="ctr"/>
          <a:lstStyle/>
          <a:p>
            <a:pPr algn="ctr">
              <a:buFont typeface="Wingdings" pitchFamily="2" charset="2"/>
              <a:buNone/>
            </a:pPr>
            <a:endParaRPr lang="en-US" b="1">
              <a:solidFill>
                <a:schemeClr val="bg1"/>
              </a:solidFill>
              <a:latin typeface="+mj-lt"/>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46" y="4337265"/>
            <a:ext cx="1883042" cy="87623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685" y="2277866"/>
            <a:ext cx="1714315" cy="554888"/>
          </a:xfrm>
          <a:prstGeom prst="rect">
            <a:avLst/>
          </a:prstGeom>
        </p:spPr>
      </p:pic>
    </p:spTree>
    <p:extLst>
      <p:ext uri="{BB962C8B-B14F-4D97-AF65-F5344CB8AC3E}">
        <p14:creationId xmlns:p14="http://schemas.microsoft.com/office/powerpoint/2010/main" val="366956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28601" y="1360714"/>
            <a:ext cx="4343399" cy="4419600"/>
          </a:xfrm>
          <a:custGeom>
            <a:avLst/>
            <a:gdLst>
              <a:gd name="connsiteX0" fmla="*/ 0 w 5105400"/>
              <a:gd name="connsiteY0" fmla="*/ 0 h 4419600"/>
              <a:gd name="connsiteX1" fmla="*/ 5105400 w 5105400"/>
              <a:gd name="connsiteY1" fmla="*/ 0 h 4419600"/>
              <a:gd name="connsiteX2" fmla="*/ 5105400 w 5105400"/>
              <a:gd name="connsiteY2" fmla="*/ 4419600 h 4419600"/>
              <a:gd name="connsiteX3" fmla="*/ 0 w 5105400"/>
              <a:gd name="connsiteY3" fmla="*/ 4419600 h 4419600"/>
              <a:gd name="connsiteX4" fmla="*/ 0 w 5105400"/>
              <a:gd name="connsiteY4" fmla="*/ 0 h 4419600"/>
              <a:gd name="connsiteX0" fmla="*/ 0 w 5105400"/>
              <a:gd name="connsiteY0" fmla="*/ 0 h 4419600"/>
              <a:gd name="connsiteX1" fmla="*/ 5094514 w 5105400"/>
              <a:gd name="connsiteY1" fmla="*/ 1186542 h 4419600"/>
              <a:gd name="connsiteX2" fmla="*/ 5105400 w 5105400"/>
              <a:gd name="connsiteY2" fmla="*/ 4419600 h 4419600"/>
              <a:gd name="connsiteX3" fmla="*/ 0 w 5105400"/>
              <a:gd name="connsiteY3" fmla="*/ 4419600 h 4419600"/>
              <a:gd name="connsiteX4" fmla="*/ 0 w 5105400"/>
              <a:gd name="connsiteY4" fmla="*/ 0 h 4419600"/>
              <a:gd name="connsiteX0" fmla="*/ 0 w 5094996"/>
              <a:gd name="connsiteY0" fmla="*/ 0 h 4419600"/>
              <a:gd name="connsiteX1" fmla="*/ 5094514 w 5094996"/>
              <a:gd name="connsiteY1" fmla="*/ 1186542 h 4419600"/>
              <a:gd name="connsiteX2" fmla="*/ 5083629 w 5094996"/>
              <a:gd name="connsiteY2" fmla="*/ 3374572 h 4419600"/>
              <a:gd name="connsiteX3" fmla="*/ 0 w 5094996"/>
              <a:gd name="connsiteY3" fmla="*/ 4419600 h 4419600"/>
              <a:gd name="connsiteX4" fmla="*/ 0 w 5094996"/>
              <a:gd name="connsiteY4" fmla="*/ 0 h 4419600"/>
              <a:gd name="connsiteX0" fmla="*/ 0 w 5094996"/>
              <a:gd name="connsiteY0" fmla="*/ 0 h 4419600"/>
              <a:gd name="connsiteX1" fmla="*/ 5094514 w 5094996"/>
              <a:gd name="connsiteY1" fmla="*/ 1186542 h 4419600"/>
              <a:gd name="connsiteX2" fmla="*/ 5083629 w 5094996"/>
              <a:gd name="connsiteY2" fmla="*/ 3374572 h 4419600"/>
              <a:gd name="connsiteX3" fmla="*/ 0 w 5094996"/>
              <a:gd name="connsiteY3" fmla="*/ 4419600 h 4419600"/>
              <a:gd name="connsiteX4" fmla="*/ 0 w 5094996"/>
              <a:gd name="connsiteY4" fmla="*/ 0 h 4419600"/>
              <a:gd name="connsiteX0" fmla="*/ 0 w 5094996"/>
              <a:gd name="connsiteY0" fmla="*/ 0 h 4419600"/>
              <a:gd name="connsiteX1" fmla="*/ 5094514 w 5094996"/>
              <a:gd name="connsiteY1" fmla="*/ 1186542 h 4419600"/>
              <a:gd name="connsiteX2" fmla="*/ 5083629 w 5094996"/>
              <a:gd name="connsiteY2" fmla="*/ 3374572 h 4419600"/>
              <a:gd name="connsiteX3" fmla="*/ 0 w 5094996"/>
              <a:gd name="connsiteY3" fmla="*/ 4419600 h 4419600"/>
              <a:gd name="connsiteX4" fmla="*/ 0 w 5094996"/>
              <a:gd name="connsiteY4" fmla="*/ 0 h 4419600"/>
              <a:gd name="connsiteX0" fmla="*/ 0 w 5094996"/>
              <a:gd name="connsiteY0" fmla="*/ 0 h 4419600"/>
              <a:gd name="connsiteX1" fmla="*/ 5094514 w 5094996"/>
              <a:gd name="connsiteY1" fmla="*/ 1186542 h 4419600"/>
              <a:gd name="connsiteX2" fmla="*/ 5083629 w 5094996"/>
              <a:gd name="connsiteY2" fmla="*/ 3374572 h 4419600"/>
              <a:gd name="connsiteX3" fmla="*/ 0 w 5094996"/>
              <a:gd name="connsiteY3" fmla="*/ 4419600 h 4419600"/>
              <a:gd name="connsiteX4" fmla="*/ 0 w 5094996"/>
              <a:gd name="connsiteY4" fmla="*/ 0 h 4419600"/>
              <a:gd name="connsiteX0" fmla="*/ 0 w 5094996"/>
              <a:gd name="connsiteY0" fmla="*/ 0 h 4419600"/>
              <a:gd name="connsiteX1" fmla="*/ 5094514 w 5094996"/>
              <a:gd name="connsiteY1" fmla="*/ 1186542 h 4419600"/>
              <a:gd name="connsiteX2" fmla="*/ 5083629 w 5094996"/>
              <a:gd name="connsiteY2" fmla="*/ 3374572 h 4419600"/>
              <a:gd name="connsiteX3" fmla="*/ 0 w 5094996"/>
              <a:gd name="connsiteY3" fmla="*/ 4419600 h 4419600"/>
              <a:gd name="connsiteX4" fmla="*/ 0 w 5094996"/>
              <a:gd name="connsiteY4" fmla="*/ 0 h 4419600"/>
              <a:gd name="connsiteX0" fmla="*/ 0 w 5094996"/>
              <a:gd name="connsiteY0" fmla="*/ 0 h 4419600"/>
              <a:gd name="connsiteX1" fmla="*/ 5094514 w 5094996"/>
              <a:gd name="connsiteY1" fmla="*/ 1186542 h 4419600"/>
              <a:gd name="connsiteX2" fmla="*/ 5083629 w 5094996"/>
              <a:gd name="connsiteY2" fmla="*/ 3374572 h 4419600"/>
              <a:gd name="connsiteX3" fmla="*/ 0 w 5094996"/>
              <a:gd name="connsiteY3" fmla="*/ 4419600 h 4419600"/>
              <a:gd name="connsiteX4" fmla="*/ 0 w 5094996"/>
              <a:gd name="connsiteY4" fmla="*/ 0 h 4419600"/>
              <a:gd name="connsiteX0" fmla="*/ 0 w 5094543"/>
              <a:gd name="connsiteY0" fmla="*/ 0 h 4419600"/>
              <a:gd name="connsiteX1" fmla="*/ 5094514 w 5094543"/>
              <a:gd name="connsiteY1" fmla="*/ 1186542 h 4419600"/>
              <a:gd name="connsiteX2" fmla="*/ 5083629 w 5094543"/>
              <a:gd name="connsiteY2" fmla="*/ 3374572 h 4419600"/>
              <a:gd name="connsiteX3" fmla="*/ 0 w 5094543"/>
              <a:gd name="connsiteY3" fmla="*/ 4419600 h 4419600"/>
              <a:gd name="connsiteX4" fmla="*/ 0 w 5094543"/>
              <a:gd name="connsiteY4" fmla="*/ 0 h 4419600"/>
              <a:gd name="connsiteX0" fmla="*/ 0 w 5094514"/>
              <a:gd name="connsiteY0" fmla="*/ 0 h 4419600"/>
              <a:gd name="connsiteX1" fmla="*/ 5094514 w 5094514"/>
              <a:gd name="connsiteY1" fmla="*/ 1186542 h 4419600"/>
              <a:gd name="connsiteX2" fmla="*/ 5083629 w 5094514"/>
              <a:gd name="connsiteY2" fmla="*/ 3374572 h 4419600"/>
              <a:gd name="connsiteX3" fmla="*/ 0 w 5094514"/>
              <a:gd name="connsiteY3" fmla="*/ 4419600 h 4419600"/>
              <a:gd name="connsiteX4" fmla="*/ 0 w 5094514"/>
              <a:gd name="connsiteY4" fmla="*/ 0 h 4419600"/>
              <a:gd name="connsiteX0" fmla="*/ 0 w 6026174"/>
              <a:gd name="connsiteY0" fmla="*/ 0 h 4419600"/>
              <a:gd name="connsiteX1" fmla="*/ 5094514 w 6026174"/>
              <a:gd name="connsiteY1" fmla="*/ 1186542 h 4419600"/>
              <a:gd name="connsiteX2" fmla="*/ 6026174 w 6026174"/>
              <a:gd name="connsiteY2" fmla="*/ 3298372 h 4419600"/>
              <a:gd name="connsiteX3" fmla="*/ 0 w 6026174"/>
              <a:gd name="connsiteY3" fmla="*/ 4419600 h 4419600"/>
              <a:gd name="connsiteX4" fmla="*/ 0 w 6026174"/>
              <a:gd name="connsiteY4" fmla="*/ 0 h 4419600"/>
              <a:gd name="connsiteX0" fmla="*/ 0 w 6002313"/>
              <a:gd name="connsiteY0" fmla="*/ 0 h 4419600"/>
              <a:gd name="connsiteX1" fmla="*/ 5094514 w 6002313"/>
              <a:gd name="connsiteY1" fmla="*/ 1186542 h 4419600"/>
              <a:gd name="connsiteX2" fmla="*/ 6002313 w 6002313"/>
              <a:gd name="connsiteY2" fmla="*/ 3450772 h 4419600"/>
              <a:gd name="connsiteX3" fmla="*/ 0 w 6002313"/>
              <a:gd name="connsiteY3" fmla="*/ 4419600 h 4419600"/>
              <a:gd name="connsiteX4" fmla="*/ 0 w 6002313"/>
              <a:gd name="connsiteY4" fmla="*/ 0 h 4419600"/>
              <a:gd name="connsiteX0" fmla="*/ 0 w 6013198"/>
              <a:gd name="connsiteY0" fmla="*/ 0 h 4419600"/>
              <a:gd name="connsiteX1" fmla="*/ 6013198 w 6013198"/>
              <a:gd name="connsiteY1" fmla="*/ 1077685 h 4419600"/>
              <a:gd name="connsiteX2" fmla="*/ 6002313 w 6013198"/>
              <a:gd name="connsiteY2" fmla="*/ 3450772 h 4419600"/>
              <a:gd name="connsiteX3" fmla="*/ 0 w 6013198"/>
              <a:gd name="connsiteY3" fmla="*/ 4419600 h 4419600"/>
              <a:gd name="connsiteX4" fmla="*/ 0 w 6013198"/>
              <a:gd name="connsiteY4" fmla="*/ 0 h 4419600"/>
              <a:gd name="connsiteX0" fmla="*/ 0 w 6013198"/>
              <a:gd name="connsiteY0" fmla="*/ 0 h 4419600"/>
              <a:gd name="connsiteX1" fmla="*/ 6013198 w 6013198"/>
              <a:gd name="connsiteY1" fmla="*/ 1077685 h 4419600"/>
              <a:gd name="connsiteX2" fmla="*/ 6002313 w 6013198"/>
              <a:gd name="connsiteY2" fmla="*/ 3450772 h 4419600"/>
              <a:gd name="connsiteX3" fmla="*/ 0 w 6013198"/>
              <a:gd name="connsiteY3" fmla="*/ 4419600 h 4419600"/>
              <a:gd name="connsiteX4" fmla="*/ 0 w 6013198"/>
              <a:gd name="connsiteY4" fmla="*/ 0 h 4419600"/>
              <a:gd name="connsiteX0" fmla="*/ 0 w 6013198"/>
              <a:gd name="connsiteY0" fmla="*/ 0 h 4419600"/>
              <a:gd name="connsiteX1" fmla="*/ 6013198 w 6013198"/>
              <a:gd name="connsiteY1" fmla="*/ 1077685 h 4419600"/>
              <a:gd name="connsiteX2" fmla="*/ 6002313 w 6013198"/>
              <a:gd name="connsiteY2" fmla="*/ 3450772 h 4419600"/>
              <a:gd name="connsiteX3" fmla="*/ 0 w 6013198"/>
              <a:gd name="connsiteY3" fmla="*/ 4419600 h 4419600"/>
              <a:gd name="connsiteX4" fmla="*/ 0 w 6013198"/>
              <a:gd name="connsiteY4" fmla="*/ 0 h 4419600"/>
              <a:gd name="connsiteX0" fmla="*/ 0 w 6013198"/>
              <a:gd name="connsiteY0" fmla="*/ 0 h 4419600"/>
              <a:gd name="connsiteX1" fmla="*/ 6013198 w 6013198"/>
              <a:gd name="connsiteY1" fmla="*/ 1077685 h 4419600"/>
              <a:gd name="connsiteX2" fmla="*/ 6002313 w 6013198"/>
              <a:gd name="connsiteY2" fmla="*/ 3450772 h 4419600"/>
              <a:gd name="connsiteX3" fmla="*/ 0 w 6013198"/>
              <a:gd name="connsiteY3" fmla="*/ 4419600 h 4419600"/>
              <a:gd name="connsiteX4" fmla="*/ 0 w 6013198"/>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 name="connsiteX0" fmla="*/ 0 w 6014244"/>
              <a:gd name="connsiteY0" fmla="*/ 0 h 4419600"/>
              <a:gd name="connsiteX1" fmla="*/ 6013198 w 6014244"/>
              <a:gd name="connsiteY1" fmla="*/ 1077685 h 4419600"/>
              <a:gd name="connsiteX2" fmla="*/ 6014244 w 6014244"/>
              <a:gd name="connsiteY2" fmla="*/ 3385458 h 4419600"/>
              <a:gd name="connsiteX3" fmla="*/ 0 w 6014244"/>
              <a:gd name="connsiteY3" fmla="*/ 4419600 h 4419600"/>
              <a:gd name="connsiteX4" fmla="*/ 0 w 6014244"/>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244" h="4419600">
                <a:moveTo>
                  <a:pt x="0" y="0"/>
                </a:moveTo>
                <a:cubicBezTo>
                  <a:pt x="1611086" y="537029"/>
                  <a:pt x="4010227" y="965200"/>
                  <a:pt x="6013198" y="1077685"/>
                </a:cubicBezTo>
                <a:cubicBezTo>
                  <a:pt x="4060737" y="1415142"/>
                  <a:pt x="4403835" y="3233058"/>
                  <a:pt x="6014244" y="3385458"/>
                </a:cubicBezTo>
                <a:cubicBezTo>
                  <a:pt x="4101987" y="3450773"/>
                  <a:pt x="1661886" y="3973286"/>
                  <a:pt x="0" y="4419600"/>
                </a:cubicBezTo>
                <a:lnTo>
                  <a:pt x="0" y="0"/>
                </a:lnTo>
                <a:close/>
              </a:path>
            </a:pathLst>
          </a:custGeom>
          <a:gradFill flip="none" rotWithShape="1">
            <a:gsLst>
              <a:gs pos="74000">
                <a:schemeClr val="accent4">
                  <a:tint val="66000"/>
                  <a:satMod val="160000"/>
                </a:schemeClr>
              </a:gs>
              <a:gs pos="27000">
                <a:schemeClr val="accent4">
                  <a:tint val="44500"/>
                  <a:satMod val="160000"/>
                </a:schemeClr>
              </a:gs>
              <a:gs pos="10000">
                <a:schemeClr val="accent4">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Arial" panose="020B0604020202020204" pitchFamily="34" charset="0"/>
            </a:endParaRPr>
          </a:p>
        </p:txBody>
      </p:sp>
      <p:sp>
        <p:nvSpPr>
          <p:cNvPr id="2" name="Title 1"/>
          <p:cNvSpPr>
            <a:spLocks noGrp="1"/>
          </p:cNvSpPr>
          <p:nvPr>
            <p:ph type="title"/>
          </p:nvPr>
        </p:nvSpPr>
        <p:spPr/>
        <p:txBody>
          <a:bodyPr/>
          <a:lstStyle/>
          <a:p>
            <a:r>
              <a:rPr lang="en-US" dirty="0" smtClean="0"/>
              <a:t>Transaction Represents Culmination of Two Corporate Transformation Journeys</a:t>
            </a:r>
            <a:endParaRPr lang="en-US" dirty="0"/>
          </a:p>
        </p:txBody>
      </p:sp>
      <p:sp>
        <p:nvSpPr>
          <p:cNvPr id="5" name="Text Placeholder 3"/>
          <p:cNvSpPr txBox="1">
            <a:spLocks/>
          </p:cNvSpPr>
          <p:nvPr/>
        </p:nvSpPr>
        <p:spPr>
          <a:xfrm>
            <a:off x="342900" y="5889172"/>
            <a:ext cx="8458200" cy="457200"/>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fr-FR" b="1" dirty="0" err="1" smtClean="0">
                <a:solidFill>
                  <a:schemeClr val="bg1"/>
                </a:solidFill>
                <a:latin typeface="+mj-lt"/>
              </a:rPr>
              <a:t>Combined</a:t>
            </a:r>
            <a:r>
              <a:rPr lang="fr-FR" b="1" dirty="0" smtClean="0">
                <a:solidFill>
                  <a:schemeClr val="bg1"/>
                </a:solidFill>
                <a:latin typeface="+mj-lt"/>
              </a:rPr>
              <a:t> </a:t>
            </a:r>
            <a:r>
              <a:rPr lang="fr-FR" b="1" dirty="0" err="1" smtClean="0">
                <a:solidFill>
                  <a:schemeClr val="bg1"/>
                </a:solidFill>
                <a:latin typeface="+mj-lt"/>
              </a:rPr>
              <a:t>Company</a:t>
            </a:r>
            <a:r>
              <a:rPr lang="fr-FR" b="1" dirty="0" smtClean="0">
                <a:solidFill>
                  <a:schemeClr val="bg1"/>
                </a:solidFill>
                <a:latin typeface="+mj-lt"/>
              </a:rPr>
              <a:t> </a:t>
            </a:r>
            <a:r>
              <a:rPr lang="fr-FR" b="1" dirty="0" err="1" smtClean="0">
                <a:solidFill>
                  <a:schemeClr val="bg1"/>
                </a:solidFill>
                <a:latin typeface="+mj-lt"/>
              </a:rPr>
              <a:t>is</a:t>
            </a:r>
            <a:r>
              <a:rPr lang="fr-FR" b="1" dirty="0" smtClean="0">
                <a:solidFill>
                  <a:schemeClr val="bg1"/>
                </a:solidFill>
                <a:latin typeface="+mj-lt"/>
              </a:rPr>
              <a:t> a Global Leader in Attractive End </a:t>
            </a:r>
            <a:r>
              <a:rPr lang="fr-FR" b="1" dirty="0" err="1" smtClean="0">
                <a:solidFill>
                  <a:schemeClr val="bg1"/>
                </a:solidFill>
                <a:latin typeface="+mj-lt"/>
              </a:rPr>
              <a:t>Markets</a:t>
            </a:r>
            <a:endParaRPr kumimoji="0" lang="en-US" sz="1400" b="1" u="none" strike="noStrike" kern="1200" cap="none" spc="0" normalizeH="0" baseline="0" noProof="0" dirty="0">
              <a:ln>
                <a:noFill/>
              </a:ln>
              <a:solidFill>
                <a:schemeClr val="bg1"/>
              </a:solidFill>
              <a:effectLst/>
              <a:uLnTx/>
              <a:uFillTx/>
              <a:latin typeface="+mj-lt"/>
            </a:endParaRPr>
          </a:p>
        </p:txBody>
      </p:sp>
      <p:cxnSp>
        <p:nvCxnSpPr>
          <p:cNvPr id="8" name="Straight Connector 7"/>
          <p:cNvCxnSpPr/>
          <p:nvPr/>
        </p:nvCxnSpPr>
        <p:spPr bwMode="auto">
          <a:xfrm flipH="1">
            <a:off x="261258" y="3581400"/>
            <a:ext cx="438912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aphicFrame>
        <p:nvGraphicFramePr>
          <p:cNvPr id="9" name="Chart 8"/>
          <p:cNvGraphicFramePr/>
          <p:nvPr>
            <p:extLst/>
          </p:nvPr>
        </p:nvGraphicFramePr>
        <p:xfrm>
          <a:off x="3657600" y="1970314"/>
          <a:ext cx="37338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
          <p:cNvSpPr txBox="1">
            <a:spLocks noChangeArrowheads="1"/>
          </p:cNvSpPr>
          <p:nvPr/>
        </p:nvSpPr>
        <p:spPr>
          <a:xfrm>
            <a:off x="1491769" y="2296886"/>
            <a:ext cx="1295400" cy="646331"/>
          </a:xfrm>
          <a:prstGeom prst="rect">
            <a:avLst/>
          </a:prstGeom>
        </p:spPr>
        <p:txBody>
          <a:bodyPr wrap="square">
            <a:spAutoFit/>
          </a:bodyPr>
          <a:lstStyle>
            <a:lvl1pPr marL="173038" indent="-173038" algn="l" rtl="0" eaLnBrk="1" fontAlgn="base" hangingPunct="1">
              <a:spcBef>
                <a:spcPts val="1200"/>
              </a:spcBef>
              <a:spcAft>
                <a:spcPct val="0"/>
              </a:spcAft>
              <a:buFont typeface="Wingdings" pitchFamily="2" charset="2"/>
              <a:buChar char="§"/>
              <a:defRPr sz="1400" baseline="0">
                <a:solidFill>
                  <a:schemeClr val="tx1"/>
                </a:solidFill>
                <a:latin typeface="+mn-lt"/>
                <a:ea typeface="+mn-ea"/>
                <a:cs typeface="+mn-cs"/>
              </a:defRPr>
            </a:lvl1pPr>
            <a:lvl2pPr marL="342900" indent="-168275" algn="l" rtl="0" eaLnBrk="1" fontAlgn="base" hangingPunct="1">
              <a:spcBef>
                <a:spcPts val="600"/>
              </a:spcBef>
              <a:spcAft>
                <a:spcPct val="0"/>
              </a:spcAft>
              <a:buChar char="–"/>
              <a:defRPr sz="1400" baseline="0">
                <a:solidFill>
                  <a:schemeClr val="tx1"/>
                </a:solidFill>
                <a:latin typeface="+mn-lt"/>
              </a:defRPr>
            </a:lvl2pPr>
            <a:lvl3pPr marL="514350" indent="-169863" algn="l" rtl="0" eaLnBrk="1" fontAlgn="base" hangingPunct="1">
              <a:spcBef>
                <a:spcPts val="600"/>
              </a:spcBef>
              <a:spcAft>
                <a:spcPct val="0"/>
              </a:spcAft>
              <a:buChar char="•"/>
              <a:defRPr sz="1400" baseline="0">
                <a:solidFill>
                  <a:schemeClr val="tx1"/>
                </a:solidFill>
                <a:latin typeface="+mn-lt"/>
              </a:defRPr>
            </a:lvl3pPr>
            <a:lvl4pPr marL="685800" indent="-169863" algn="l" rtl="0" eaLnBrk="1" fontAlgn="base" hangingPunct="1">
              <a:spcBef>
                <a:spcPts val="600"/>
              </a:spcBef>
              <a:spcAft>
                <a:spcPct val="0"/>
              </a:spcAft>
              <a:buChar char="–"/>
              <a:defRPr sz="1400" baseline="0">
                <a:solidFill>
                  <a:schemeClr val="tx1"/>
                </a:solidFill>
                <a:latin typeface="+mn-lt"/>
              </a:defRPr>
            </a:lvl4pPr>
            <a:lvl5pPr marL="855663" indent="-168275" algn="l" rtl="0" eaLnBrk="1" fontAlgn="base" hangingPunct="1">
              <a:spcBef>
                <a:spcPts val="600"/>
              </a:spcBef>
              <a:spcAft>
                <a:spcPct val="0"/>
              </a:spcAft>
              <a:buFont typeface="Arial" charset="0"/>
              <a:buChar char="·"/>
              <a:defRPr sz="1400" baseline="0">
                <a:solidFill>
                  <a:schemeClr val="tx1"/>
                </a:solidFill>
                <a:latin typeface="+mn-lt"/>
              </a:defRPr>
            </a:lvl5pPr>
            <a:lvl6pPr marL="1312863" indent="-168275" algn="l" rtl="0" eaLnBrk="1" fontAlgn="base" hangingPunct="1">
              <a:spcBef>
                <a:spcPct val="20000"/>
              </a:spcBef>
              <a:spcAft>
                <a:spcPct val="0"/>
              </a:spcAft>
              <a:buFont typeface="Arial" charset="0"/>
              <a:buChar char="·"/>
              <a:defRPr sz="1200">
                <a:solidFill>
                  <a:schemeClr val="tx1"/>
                </a:solidFill>
                <a:latin typeface="+mn-lt"/>
              </a:defRPr>
            </a:lvl6pPr>
            <a:lvl7pPr marL="1770063" indent="-168275" algn="l" rtl="0" eaLnBrk="1" fontAlgn="base" hangingPunct="1">
              <a:spcBef>
                <a:spcPct val="20000"/>
              </a:spcBef>
              <a:spcAft>
                <a:spcPct val="0"/>
              </a:spcAft>
              <a:buFont typeface="Arial" charset="0"/>
              <a:buChar char="·"/>
              <a:defRPr sz="1200">
                <a:solidFill>
                  <a:schemeClr val="tx1"/>
                </a:solidFill>
                <a:latin typeface="+mn-lt"/>
              </a:defRPr>
            </a:lvl7pPr>
            <a:lvl8pPr marL="2227263" indent="-168275" algn="l" rtl="0" eaLnBrk="1" fontAlgn="base" hangingPunct="1">
              <a:spcBef>
                <a:spcPct val="20000"/>
              </a:spcBef>
              <a:spcAft>
                <a:spcPct val="0"/>
              </a:spcAft>
              <a:buFont typeface="Arial" charset="0"/>
              <a:buChar char="·"/>
              <a:defRPr sz="1200">
                <a:solidFill>
                  <a:schemeClr val="tx1"/>
                </a:solidFill>
                <a:latin typeface="+mn-lt"/>
              </a:defRPr>
            </a:lvl8pPr>
            <a:lvl9pPr marL="2684463" indent="-168275" algn="l" rtl="0" eaLnBrk="1" fontAlgn="base" hangingPunct="1">
              <a:spcBef>
                <a:spcPct val="20000"/>
              </a:spcBef>
              <a:spcAft>
                <a:spcPct val="0"/>
              </a:spcAft>
              <a:buFont typeface="Arial" charset="0"/>
              <a:buChar char="·"/>
              <a:defRPr sz="1200">
                <a:solidFill>
                  <a:schemeClr val="tx1"/>
                </a:solidFill>
                <a:latin typeface="+mn-lt"/>
              </a:defRPr>
            </a:lvl9pPr>
          </a:lstStyle>
          <a:p>
            <a:pPr marL="228600" indent="-228600">
              <a:buFont typeface="Wingdings"/>
              <a:buChar char="§"/>
            </a:pPr>
            <a:r>
              <a:rPr lang="en-US" sz="1200" kern="0" dirty="0" smtClean="0">
                <a:solidFill>
                  <a:schemeClr val="tx2"/>
                </a:solidFill>
              </a:rPr>
              <a:t>Automotive centric portfolio</a:t>
            </a:r>
          </a:p>
        </p:txBody>
      </p:sp>
      <p:sp>
        <p:nvSpPr>
          <p:cNvPr id="13" name="Rectangle 3"/>
          <p:cNvSpPr txBox="1">
            <a:spLocks noChangeArrowheads="1"/>
          </p:cNvSpPr>
          <p:nvPr/>
        </p:nvSpPr>
        <p:spPr>
          <a:xfrm>
            <a:off x="2512556" y="2438400"/>
            <a:ext cx="1295400" cy="1015663"/>
          </a:xfrm>
          <a:prstGeom prst="rect">
            <a:avLst/>
          </a:prstGeom>
        </p:spPr>
        <p:txBody>
          <a:bodyPr wrap="square">
            <a:spAutoFit/>
          </a:bodyPr>
          <a:lstStyle>
            <a:lvl1pPr marL="173038" indent="-173038" algn="l" rtl="0" eaLnBrk="1" fontAlgn="base" hangingPunct="1">
              <a:spcBef>
                <a:spcPts val="1200"/>
              </a:spcBef>
              <a:spcAft>
                <a:spcPct val="0"/>
              </a:spcAft>
              <a:buFont typeface="Wingdings" pitchFamily="2" charset="2"/>
              <a:buChar char="§"/>
              <a:defRPr sz="1400" baseline="0">
                <a:solidFill>
                  <a:schemeClr val="tx1"/>
                </a:solidFill>
                <a:latin typeface="+mn-lt"/>
                <a:ea typeface="+mn-ea"/>
                <a:cs typeface="+mn-cs"/>
              </a:defRPr>
            </a:lvl1pPr>
            <a:lvl2pPr marL="342900" indent="-168275" algn="l" rtl="0" eaLnBrk="1" fontAlgn="base" hangingPunct="1">
              <a:spcBef>
                <a:spcPts val="600"/>
              </a:spcBef>
              <a:spcAft>
                <a:spcPct val="0"/>
              </a:spcAft>
              <a:buChar char="–"/>
              <a:defRPr sz="1400" baseline="0">
                <a:solidFill>
                  <a:schemeClr val="tx1"/>
                </a:solidFill>
                <a:latin typeface="+mn-lt"/>
              </a:defRPr>
            </a:lvl2pPr>
            <a:lvl3pPr marL="514350" indent="-169863" algn="l" rtl="0" eaLnBrk="1" fontAlgn="base" hangingPunct="1">
              <a:spcBef>
                <a:spcPts val="600"/>
              </a:spcBef>
              <a:spcAft>
                <a:spcPct val="0"/>
              </a:spcAft>
              <a:buChar char="•"/>
              <a:defRPr sz="1400" baseline="0">
                <a:solidFill>
                  <a:schemeClr val="tx1"/>
                </a:solidFill>
                <a:latin typeface="+mn-lt"/>
              </a:defRPr>
            </a:lvl3pPr>
            <a:lvl4pPr marL="685800" indent="-169863" algn="l" rtl="0" eaLnBrk="1" fontAlgn="base" hangingPunct="1">
              <a:spcBef>
                <a:spcPts val="600"/>
              </a:spcBef>
              <a:spcAft>
                <a:spcPct val="0"/>
              </a:spcAft>
              <a:buChar char="–"/>
              <a:defRPr sz="1400" baseline="0">
                <a:solidFill>
                  <a:schemeClr val="tx1"/>
                </a:solidFill>
                <a:latin typeface="+mn-lt"/>
              </a:defRPr>
            </a:lvl4pPr>
            <a:lvl5pPr marL="855663" indent="-168275" algn="l" rtl="0" eaLnBrk="1" fontAlgn="base" hangingPunct="1">
              <a:spcBef>
                <a:spcPts val="600"/>
              </a:spcBef>
              <a:spcAft>
                <a:spcPct val="0"/>
              </a:spcAft>
              <a:buFont typeface="Arial" charset="0"/>
              <a:buChar char="·"/>
              <a:defRPr sz="1400" baseline="0">
                <a:solidFill>
                  <a:schemeClr val="tx1"/>
                </a:solidFill>
                <a:latin typeface="+mn-lt"/>
              </a:defRPr>
            </a:lvl5pPr>
            <a:lvl6pPr marL="1312863" indent="-168275" algn="l" rtl="0" eaLnBrk="1" fontAlgn="base" hangingPunct="1">
              <a:spcBef>
                <a:spcPct val="20000"/>
              </a:spcBef>
              <a:spcAft>
                <a:spcPct val="0"/>
              </a:spcAft>
              <a:buFont typeface="Arial" charset="0"/>
              <a:buChar char="·"/>
              <a:defRPr sz="1200">
                <a:solidFill>
                  <a:schemeClr val="tx1"/>
                </a:solidFill>
                <a:latin typeface="+mn-lt"/>
              </a:defRPr>
            </a:lvl6pPr>
            <a:lvl7pPr marL="1770063" indent="-168275" algn="l" rtl="0" eaLnBrk="1" fontAlgn="base" hangingPunct="1">
              <a:spcBef>
                <a:spcPct val="20000"/>
              </a:spcBef>
              <a:spcAft>
                <a:spcPct val="0"/>
              </a:spcAft>
              <a:buFont typeface="Arial" charset="0"/>
              <a:buChar char="·"/>
              <a:defRPr sz="1200">
                <a:solidFill>
                  <a:schemeClr val="tx1"/>
                </a:solidFill>
                <a:latin typeface="+mn-lt"/>
              </a:defRPr>
            </a:lvl7pPr>
            <a:lvl8pPr marL="2227263" indent="-168275" algn="l" rtl="0" eaLnBrk="1" fontAlgn="base" hangingPunct="1">
              <a:spcBef>
                <a:spcPct val="20000"/>
              </a:spcBef>
              <a:spcAft>
                <a:spcPct val="0"/>
              </a:spcAft>
              <a:buFont typeface="Arial" charset="0"/>
              <a:buChar char="·"/>
              <a:defRPr sz="1200">
                <a:solidFill>
                  <a:schemeClr val="tx1"/>
                </a:solidFill>
                <a:latin typeface="+mn-lt"/>
              </a:defRPr>
            </a:lvl8pPr>
            <a:lvl9pPr marL="2684463" indent="-168275" algn="l" rtl="0" eaLnBrk="1" fontAlgn="base" hangingPunct="1">
              <a:spcBef>
                <a:spcPct val="20000"/>
              </a:spcBef>
              <a:spcAft>
                <a:spcPct val="0"/>
              </a:spcAft>
              <a:buFont typeface="Arial" charset="0"/>
              <a:buChar char="·"/>
              <a:defRPr sz="1200">
                <a:solidFill>
                  <a:schemeClr val="tx1"/>
                </a:solidFill>
                <a:latin typeface="+mn-lt"/>
              </a:defRPr>
            </a:lvl9pPr>
          </a:lstStyle>
          <a:p>
            <a:pPr marL="228600" indent="-228600">
              <a:buFont typeface="Wingdings"/>
              <a:buChar char="§"/>
            </a:pPr>
            <a:r>
              <a:rPr lang="en-US" sz="1200" kern="0" dirty="0" smtClean="0">
                <a:solidFill>
                  <a:schemeClr val="tx2"/>
                </a:solidFill>
              </a:rPr>
              <a:t>Focused multi-industrial with auto business</a:t>
            </a:r>
          </a:p>
        </p:txBody>
      </p:sp>
      <p:sp>
        <p:nvSpPr>
          <p:cNvPr id="14" name="Rectangle 3"/>
          <p:cNvSpPr txBox="1">
            <a:spLocks noChangeArrowheads="1"/>
          </p:cNvSpPr>
          <p:nvPr/>
        </p:nvSpPr>
        <p:spPr>
          <a:xfrm>
            <a:off x="1491769" y="4245429"/>
            <a:ext cx="1295400" cy="646331"/>
          </a:xfrm>
          <a:prstGeom prst="rect">
            <a:avLst/>
          </a:prstGeom>
        </p:spPr>
        <p:txBody>
          <a:bodyPr wrap="square">
            <a:spAutoFit/>
          </a:bodyPr>
          <a:lstStyle>
            <a:lvl1pPr marL="173038" indent="-173038" algn="l" rtl="0" eaLnBrk="1" fontAlgn="base" hangingPunct="1">
              <a:spcBef>
                <a:spcPts val="1200"/>
              </a:spcBef>
              <a:spcAft>
                <a:spcPct val="0"/>
              </a:spcAft>
              <a:buFont typeface="Wingdings" pitchFamily="2" charset="2"/>
              <a:buChar char="§"/>
              <a:defRPr sz="1400" baseline="0">
                <a:solidFill>
                  <a:schemeClr val="tx1"/>
                </a:solidFill>
                <a:latin typeface="+mn-lt"/>
                <a:ea typeface="+mn-ea"/>
                <a:cs typeface="+mn-cs"/>
              </a:defRPr>
            </a:lvl1pPr>
            <a:lvl2pPr marL="342900" indent="-168275" algn="l" rtl="0" eaLnBrk="1" fontAlgn="base" hangingPunct="1">
              <a:spcBef>
                <a:spcPts val="600"/>
              </a:spcBef>
              <a:spcAft>
                <a:spcPct val="0"/>
              </a:spcAft>
              <a:buChar char="–"/>
              <a:defRPr sz="1400" baseline="0">
                <a:solidFill>
                  <a:schemeClr val="tx1"/>
                </a:solidFill>
                <a:latin typeface="+mn-lt"/>
              </a:defRPr>
            </a:lvl2pPr>
            <a:lvl3pPr marL="514350" indent="-169863" algn="l" rtl="0" eaLnBrk="1" fontAlgn="base" hangingPunct="1">
              <a:spcBef>
                <a:spcPts val="600"/>
              </a:spcBef>
              <a:spcAft>
                <a:spcPct val="0"/>
              </a:spcAft>
              <a:buChar char="•"/>
              <a:defRPr sz="1400" baseline="0">
                <a:solidFill>
                  <a:schemeClr val="tx1"/>
                </a:solidFill>
                <a:latin typeface="+mn-lt"/>
              </a:defRPr>
            </a:lvl3pPr>
            <a:lvl4pPr marL="685800" indent="-169863" algn="l" rtl="0" eaLnBrk="1" fontAlgn="base" hangingPunct="1">
              <a:spcBef>
                <a:spcPts val="600"/>
              </a:spcBef>
              <a:spcAft>
                <a:spcPct val="0"/>
              </a:spcAft>
              <a:buChar char="–"/>
              <a:defRPr sz="1400" baseline="0">
                <a:solidFill>
                  <a:schemeClr val="tx1"/>
                </a:solidFill>
                <a:latin typeface="+mn-lt"/>
              </a:defRPr>
            </a:lvl4pPr>
            <a:lvl5pPr marL="855663" indent="-168275" algn="l" rtl="0" eaLnBrk="1" fontAlgn="base" hangingPunct="1">
              <a:spcBef>
                <a:spcPts val="600"/>
              </a:spcBef>
              <a:spcAft>
                <a:spcPct val="0"/>
              </a:spcAft>
              <a:buFont typeface="Arial" charset="0"/>
              <a:buChar char="·"/>
              <a:defRPr sz="1400" baseline="0">
                <a:solidFill>
                  <a:schemeClr val="tx1"/>
                </a:solidFill>
                <a:latin typeface="+mn-lt"/>
              </a:defRPr>
            </a:lvl5pPr>
            <a:lvl6pPr marL="1312863" indent="-168275" algn="l" rtl="0" eaLnBrk="1" fontAlgn="base" hangingPunct="1">
              <a:spcBef>
                <a:spcPct val="20000"/>
              </a:spcBef>
              <a:spcAft>
                <a:spcPct val="0"/>
              </a:spcAft>
              <a:buFont typeface="Arial" charset="0"/>
              <a:buChar char="·"/>
              <a:defRPr sz="1200">
                <a:solidFill>
                  <a:schemeClr val="tx1"/>
                </a:solidFill>
                <a:latin typeface="+mn-lt"/>
              </a:defRPr>
            </a:lvl6pPr>
            <a:lvl7pPr marL="1770063" indent="-168275" algn="l" rtl="0" eaLnBrk="1" fontAlgn="base" hangingPunct="1">
              <a:spcBef>
                <a:spcPct val="20000"/>
              </a:spcBef>
              <a:spcAft>
                <a:spcPct val="0"/>
              </a:spcAft>
              <a:buFont typeface="Arial" charset="0"/>
              <a:buChar char="·"/>
              <a:defRPr sz="1200">
                <a:solidFill>
                  <a:schemeClr val="tx1"/>
                </a:solidFill>
                <a:latin typeface="+mn-lt"/>
              </a:defRPr>
            </a:lvl7pPr>
            <a:lvl8pPr marL="2227263" indent="-168275" algn="l" rtl="0" eaLnBrk="1" fontAlgn="base" hangingPunct="1">
              <a:spcBef>
                <a:spcPct val="20000"/>
              </a:spcBef>
              <a:spcAft>
                <a:spcPct val="0"/>
              </a:spcAft>
              <a:buFont typeface="Arial" charset="0"/>
              <a:buChar char="·"/>
              <a:defRPr sz="1200">
                <a:solidFill>
                  <a:schemeClr val="tx1"/>
                </a:solidFill>
                <a:latin typeface="+mn-lt"/>
              </a:defRPr>
            </a:lvl8pPr>
            <a:lvl9pPr marL="2684463" indent="-168275" algn="l" rtl="0" eaLnBrk="1" fontAlgn="base" hangingPunct="1">
              <a:spcBef>
                <a:spcPct val="20000"/>
              </a:spcBef>
              <a:spcAft>
                <a:spcPct val="0"/>
              </a:spcAft>
              <a:buFont typeface="Arial" charset="0"/>
              <a:buChar char="·"/>
              <a:defRPr sz="1200">
                <a:solidFill>
                  <a:schemeClr val="tx1"/>
                </a:solidFill>
                <a:latin typeface="+mn-lt"/>
              </a:defRPr>
            </a:lvl9pPr>
          </a:lstStyle>
          <a:p>
            <a:pPr marL="228600" indent="-228600">
              <a:buFont typeface="Wingdings"/>
              <a:buChar char="§"/>
            </a:pPr>
            <a:r>
              <a:rPr lang="en-US" sz="1200" kern="0" dirty="0" smtClean="0">
                <a:solidFill>
                  <a:schemeClr val="tx2"/>
                </a:solidFill>
              </a:rPr>
              <a:t>Diversified Holding Company</a:t>
            </a:r>
          </a:p>
        </p:txBody>
      </p:sp>
      <p:sp>
        <p:nvSpPr>
          <p:cNvPr id="15" name="Rectangle 3"/>
          <p:cNvSpPr txBox="1">
            <a:spLocks noChangeArrowheads="1"/>
          </p:cNvSpPr>
          <p:nvPr/>
        </p:nvSpPr>
        <p:spPr>
          <a:xfrm>
            <a:off x="2512556" y="3853543"/>
            <a:ext cx="1295400" cy="646331"/>
          </a:xfrm>
          <a:prstGeom prst="rect">
            <a:avLst/>
          </a:prstGeom>
        </p:spPr>
        <p:txBody>
          <a:bodyPr wrap="square">
            <a:spAutoFit/>
          </a:bodyPr>
          <a:lstStyle>
            <a:lvl1pPr marL="173038" indent="-173038" algn="l" rtl="0" eaLnBrk="1" fontAlgn="base" hangingPunct="1">
              <a:spcBef>
                <a:spcPts val="1200"/>
              </a:spcBef>
              <a:spcAft>
                <a:spcPct val="0"/>
              </a:spcAft>
              <a:buFont typeface="Wingdings" pitchFamily="2" charset="2"/>
              <a:buChar char="§"/>
              <a:defRPr sz="1400" baseline="0">
                <a:solidFill>
                  <a:schemeClr val="tx1"/>
                </a:solidFill>
                <a:latin typeface="+mn-lt"/>
                <a:ea typeface="+mn-ea"/>
                <a:cs typeface="+mn-cs"/>
              </a:defRPr>
            </a:lvl1pPr>
            <a:lvl2pPr marL="342900" indent="-168275" algn="l" rtl="0" eaLnBrk="1" fontAlgn="base" hangingPunct="1">
              <a:spcBef>
                <a:spcPts val="600"/>
              </a:spcBef>
              <a:spcAft>
                <a:spcPct val="0"/>
              </a:spcAft>
              <a:buChar char="–"/>
              <a:defRPr sz="1400" baseline="0">
                <a:solidFill>
                  <a:schemeClr val="tx1"/>
                </a:solidFill>
                <a:latin typeface="+mn-lt"/>
              </a:defRPr>
            </a:lvl2pPr>
            <a:lvl3pPr marL="514350" indent="-169863" algn="l" rtl="0" eaLnBrk="1" fontAlgn="base" hangingPunct="1">
              <a:spcBef>
                <a:spcPts val="600"/>
              </a:spcBef>
              <a:spcAft>
                <a:spcPct val="0"/>
              </a:spcAft>
              <a:buChar char="•"/>
              <a:defRPr sz="1400" baseline="0">
                <a:solidFill>
                  <a:schemeClr val="tx1"/>
                </a:solidFill>
                <a:latin typeface="+mn-lt"/>
              </a:defRPr>
            </a:lvl3pPr>
            <a:lvl4pPr marL="685800" indent="-169863" algn="l" rtl="0" eaLnBrk="1" fontAlgn="base" hangingPunct="1">
              <a:spcBef>
                <a:spcPts val="600"/>
              </a:spcBef>
              <a:spcAft>
                <a:spcPct val="0"/>
              </a:spcAft>
              <a:buChar char="–"/>
              <a:defRPr sz="1400" baseline="0">
                <a:solidFill>
                  <a:schemeClr val="tx1"/>
                </a:solidFill>
                <a:latin typeface="+mn-lt"/>
              </a:defRPr>
            </a:lvl4pPr>
            <a:lvl5pPr marL="855663" indent="-168275" algn="l" rtl="0" eaLnBrk="1" fontAlgn="base" hangingPunct="1">
              <a:spcBef>
                <a:spcPts val="600"/>
              </a:spcBef>
              <a:spcAft>
                <a:spcPct val="0"/>
              </a:spcAft>
              <a:buFont typeface="Arial" charset="0"/>
              <a:buChar char="·"/>
              <a:defRPr sz="1400" baseline="0">
                <a:solidFill>
                  <a:schemeClr val="tx1"/>
                </a:solidFill>
                <a:latin typeface="+mn-lt"/>
              </a:defRPr>
            </a:lvl5pPr>
            <a:lvl6pPr marL="1312863" indent="-168275" algn="l" rtl="0" eaLnBrk="1" fontAlgn="base" hangingPunct="1">
              <a:spcBef>
                <a:spcPct val="20000"/>
              </a:spcBef>
              <a:spcAft>
                <a:spcPct val="0"/>
              </a:spcAft>
              <a:buFont typeface="Arial" charset="0"/>
              <a:buChar char="·"/>
              <a:defRPr sz="1200">
                <a:solidFill>
                  <a:schemeClr val="tx1"/>
                </a:solidFill>
                <a:latin typeface="+mn-lt"/>
              </a:defRPr>
            </a:lvl6pPr>
            <a:lvl7pPr marL="1770063" indent="-168275" algn="l" rtl="0" eaLnBrk="1" fontAlgn="base" hangingPunct="1">
              <a:spcBef>
                <a:spcPct val="20000"/>
              </a:spcBef>
              <a:spcAft>
                <a:spcPct val="0"/>
              </a:spcAft>
              <a:buFont typeface="Arial" charset="0"/>
              <a:buChar char="·"/>
              <a:defRPr sz="1200">
                <a:solidFill>
                  <a:schemeClr val="tx1"/>
                </a:solidFill>
                <a:latin typeface="+mn-lt"/>
              </a:defRPr>
            </a:lvl7pPr>
            <a:lvl8pPr marL="2227263" indent="-168275" algn="l" rtl="0" eaLnBrk="1" fontAlgn="base" hangingPunct="1">
              <a:spcBef>
                <a:spcPct val="20000"/>
              </a:spcBef>
              <a:spcAft>
                <a:spcPct val="0"/>
              </a:spcAft>
              <a:buFont typeface="Arial" charset="0"/>
              <a:buChar char="·"/>
              <a:defRPr sz="1200">
                <a:solidFill>
                  <a:schemeClr val="tx1"/>
                </a:solidFill>
                <a:latin typeface="+mn-lt"/>
              </a:defRPr>
            </a:lvl8pPr>
            <a:lvl9pPr marL="2684463" indent="-168275" algn="l" rtl="0" eaLnBrk="1" fontAlgn="base" hangingPunct="1">
              <a:spcBef>
                <a:spcPct val="20000"/>
              </a:spcBef>
              <a:spcAft>
                <a:spcPct val="0"/>
              </a:spcAft>
              <a:buFont typeface="Arial" charset="0"/>
              <a:buChar char="·"/>
              <a:defRPr sz="1200">
                <a:solidFill>
                  <a:schemeClr val="tx1"/>
                </a:solidFill>
                <a:latin typeface="+mn-lt"/>
              </a:defRPr>
            </a:lvl9pPr>
          </a:lstStyle>
          <a:p>
            <a:pPr marL="228600" indent="-228600">
              <a:buFont typeface="Wingdings"/>
              <a:buChar char="§"/>
            </a:pPr>
            <a:r>
              <a:rPr lang="en-US" sz="1200" kern="0" dirty="0" smtClean="0">
                <a:solidFill>
                  <a:schemeClr val="tx2"/>
                </a:solidFill>
              </a:rPr>
              <a:t>Streamlined operating company</a:t>
            </a:r>
          </a:p>
        </p:txBody>
      </p:sp>
      <p:sp>
        <p:nvSpPr>
          <p:cNvPr id="16" name="Right Arrow 15"/>
          <p:cNvSpPr/>
          <p:nvPr/>
        </p:nvSpPr>
        <p:spPr bwMode="auto">
          <a:xfrm>
            <a:off x="6172200" y="2743200"/>
            <a:ext cx="228600" cy="1613916"/>
          </a:xfrm>
          <a:prstGeom prst="rightArrow">
            <a:avLst>
              <a:gd name="adj1" fmla="val 100000"/>
              <a:gd name="adj2" fmla="val 20188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Arial" panose="020B0604020202020204" pitchFamily="34" charset="0"/>
            </a:endParaRPr>
          </a:p>
        </p:txBody>
      </p:sp>
      <p:sp>
        <p:nvSpPr>
          <p:cNvPr id="19" name="Rectangle 18"/>
          <p:cNvSpPr/>
          <p:nvPr/>
        </p:nvSpPr>
        <p:spPr bwMode="auto">
          <a:xfrm>
            <a:off x="6698196" y="1824252"/>
            <a:ext cx="1923288"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smtClean="0">
                <a:solidFill>
                  <a:schemeClr val="bg1"/>
                </a:solidFill>
                <a:latin typeface="Arial" panose="020B0604020202020204" pitchFamily="34" charset="0"/>
                <a:cs typeface="Arial" panose="020B0604020202020204" pitchFamily="34" charset="0"/>
              </a:rPr>
              <a:t>Pro Forma After </a:t>
            </a:r>
            <a:endParaRPr lang="en-US" b="1" dirty="0">
              <a:solidFill>
                <a:schemeClr val="bg1"/>
              </a:solidFill>
              <a:latin typeface="Arial" panose="020B0604020202020204" pitchFamily="34" charset="0"/>
              <a:cs typeface="Arial" panose="020B0604020202020204" pitchFamily="34" charset="0"/>
            </a:endParaRPr>
          </a:p>
          <a:p>
            <a:pPr algn="ctr"/>
            <a:r>
              <a:rPr lang="en-US" b="1" dirty="0" err="1">
                <a:solidFill>
                  <a:schemeClr val="bg1"/>
                </a:solidFill>
                <a:latin typeface="Arial" panose="020B0604020202020204" pitchFamily="34" charset="0"/>
                <a:cs typeface="Arial" panose="020B0604020202020204" pitchFamily="34" charset="0"/>
              </a:rPr>
              <a:t>Adient</a:t>
            </a:r>
            <a:r>
              <a:rPr lang="en-US" b="1" dirty="0">
                <a:solidFill>
                  <a:schemeClr val="bg1"/>
                </a:solidFill>
                <a:latin typeface="Arial" panose="020B0604020202020204" pitchFamily="34" charset="0"/>
                <a:cs typeface="Arial" panose="020B0604020202020204" pitchFamily="34" charset="0"/>
              </a:rPr>
              <a:t> Separation</a:t>
            </a:r>
          </a:p>
        </p:txBody>
      </p:sp>
      <p:sp>
        <p:nvSpPr>
          <p:cNvPr id="20" name="Rectangle 19"/>
          <p:cNvSpPr/>
          <p:nvPr/>
        </p:nvSpPr>
        <p:spPr bwMode="auto">
          <a:xfrm>
            <a:off x="3810000" y="1824252"/>
            <a:ext cx="1923288"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smtClean="0">
                <a:solidFill>
                  <a:schemeClr val="bg1"/>
                </a:solidFill>
                <a:latin typeface="Arial" panose="020B0604020202020204" pitchFamily="34" charset="0"/>
                <a:cs typeface="Arial" panose="020B0604020202020204" pitchFamily="34" charset="0"/>
              </a:rPr>
              <a:t>Pro Forma for </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Merger</a:t>
            </a:r>
            <a:endParaRPr lang="en-US" b="1"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6727374" y="4795743"/>
            <a:ext cx="2057400" cy="292388"/>
          </a:xfrm>
          <a:prstGeom prst="rect">
            <a:avLst/>
          </a:prstGeom>
        </p:spPr>
        <p:txBody>
          <a:bodyPr wrap="square">
            <a:spAutoFit/>
          </a:bodyPr>
          <a:lstStyle/>
          <a:p>
            <a:pPr algn="ctr">
              <a:defRPr sz="1600" b="1" i="0" u="none" strike="noStrike" kern="1200" baseline="0">
                <a:solidFill>
                  <a:srgbClr val="000000"/>
                </a:solidFill>
                <a:latin typeface="+mn-lt"/>
                <a:ea typeface="+mn-ea"/>
                <a:cs typeface="+mn-cs"/>
              </a:defRPr>
            </a:pPr>
            <a:r>
              <a:rPr lang="en-US" sz="1300" b="1" dirty="0" smtClean="0">
                <a:solidFill>
                  <a:schemeClr val="accent4"/>
                </a:solidFill>
              </a:rPr>
              <a:t>~$32bn revenue</a:t>
            </a:r>
            <a:endParaRPr lang="en-US" sz="1300" b="1" dirty="0">
              <a:solidFill>
                <a:schemeClr val="accent4"/>
              </a:solidFill>
            </a:endParaRPr>
          </a:p>
        </p:txBody>
      </p:sp>
      <p:sp>
        <p:nvSpPr>
          <p:cNvPr id="22" name="Rectangle 21"/>
          <p:cNvSpPr/>
          <p:nvPr/>
        </p:nvSpPr>
        <p:spPr>
          <a:xfrm>
            <a:off x="3810000" y="4795743"/>
            <a:ext cx="2057400" cy="292388"/>
          </a:xfrm>
          <a:prstGeom prst="rect">
            <a:avLst/>
          </a:prstGeom>
        </p:spPr>
        <p:txBody>
          <a:bodyPr wrap="square">
            <a:spAutoFit/>
          </a:bodyPr>
          <a:lstStyle/>
          <a:p>
            <a:pPr algn="ctr">
              <a:defRPr sz="1600" b="1" i="0" u="none" strike="noStrike" kern="1200" baseline="0">
                <a:solidFill>
                  <a:srgbClr val="000000"/>
                </a:solidFill>
                <a:latin typeface="+mn-lt"/>
                <a:ea typeface="+mn-ea"/>
                <a:cs typeface="+mn-cs"/>
              </a:defRPr>
            </a:pPr>
            <a:r>
              <a:rPr lang="en-US" sz="1300" b="1" dirty="0" smtClean="0">
                <a:solidFill>
                  <a:schemeClr val="accent4"/>
                </a:solidFill>
              </a:rPr>
              <a:t>~$49B revenue</a:t>
            </a:r>
            <a:endParaRPr lang="en-US" sz="1300" b="1" dirty="0">
              <a:solidFill>
                <a:schemeClr val="accent4"/>
              </a:solidFill>
            </a:endParaRPr>
          </a:p>
        </p:txBody>
      </p:sp>
      <p:graphicFrame>
        <p:nvGraphicFramePr>
          <p:cNvPr id="25" name="Chart 24"/>
          <p:cNvGraphicFramePr/>
          <p:nvPr>
            <p:extLst/>
          </p:nvPr>
        </p:nvGraphicFramePr>
        <p:xfrm>
          <a:off x="6559550" y="1970314"/>
          <a:ext cx="3733800" cy="2819400"/>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59" y="2372999"/>
            <a:ext cx="1313824" cy="61135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553" y="4344133"/>
            <a:ext cx="1329430" cy="430309"/>
          </a:xfrm>
          <a:prstGeom prst="rect">
            <a:avLst/>
          </a:prstGeom>
        </p:spPr>
      </p:pic>
    </p:spTree>
    <p:extLst>
      <p:ext uri="{BB962C8B-B14F-4D97-AF65-F5344CB8AC3E}">
        <p14:creationId xmlns:p14="http://schemas.microsoft.com/office/powerpoint/2010/main" val="3097970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Merger and </a:t>
            </a:r>
            <a:r>
              <a:rPr lang="en-US" dirty="0" err="1" smtClean="0"/>
              <a:t>Adient</a:t>
            </a:r>
            <a:r>
              <a:rPr lang="en-US" dirty="0" smtClean="0"/>
              <a:t> Separation, Shareholders will own </a:t>
            </a:r>
            <a:r>
              <a:rPr lang="en-US" dirty="0"/>
              <a:t>T</a:t>
            </a:r>
            <a:r>
              <a:rPr lang="en-US" dirty="0" smtClean="0"/>
              <a:t>wo Focused, High-Value Companies</a:t>
            </a:r>
            <a:endParaRPr lang="en-US" dirty="0"/>
          </a:p>
        </p:txBody>
      </p:sp>
      <p:sp>
        <p:nvSpPr>
          <p:cNvPr id="3" name="Rounded Rectangle 2"/>
          <p:cNvSpPr/>
          <p:nvPr/>
        </p:nvSpPr>
        <p:spPr>
          <a:xfrm>
            <a:off x="639346" y="2084715"/>
            <a:ext cx="8066504" cy="1554480"/>
          </a:xfrm>
          <a:prstGeom prst="roundRect">
            <a:avLst/>
          </a:prstGeom>
          <a:solidFill>
            <a:schemeClr val="accent1">
              <a:tint val="66000"/>
              <a:satMod val="1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 name="Rounded Rectangle 3"/>
          <p:cNvSpPr/>
          <p:nvPr/>
        </p:nvSpPr>
        <p:spPr>
          <a:xfrm>
            <a:off x="639346" y="4157308"/>
            <a:ext cx="8066504" cy="1554480"/>
          </a:xfrm>
          <a:prstGeom prst="roundRect">
            <a:avLst/>
          </a:prstGeom>
          <a:solidFill>
            <a:schemeClr val="accent2">
              <a:tint val="66000"/>
              <a:satMod val="1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6" name="Oval 5"/>
          <p:cNvSpPr/>
          <p:nvPr/>
        </p:nvSpPr>
        <p:spPr bwMode="auto">
          <a:xfrm>
            <a:off x="867946" y="4385999"/>
            <a:ext cx="1097280" cy="109728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i="1" dirty="0" err="1" smtClean="0">
                <a:solidFill>
                  <a:schemeClr val="bg1"/>
                </a:solidFill>
                <a:latin typeface="+mj-lt"/>
              </a:rPr>
              <a:t>Adient</a:t>
            </a:r>
            <a:endParaRPr lang="en-US" b="1" i="1" dirty="0">
              <a:solidFill>
                <a:schemeClr val="bg1"/>
              </a:solidFill>
              <a:latin typeface="+mj-lt"/>
            </a:endParaRPr>
          </a:p>
        </p:txBody>
      </p:sp>
      <p:sp>
        <p:nvSpPr>
          <p:cNvPr id="8" name="Rounded Rectangle 7"/>
          <p:cNvSpPr/>
          <p:nvPr/>
        </p:nvSpPr>
        <p:spPr>
          <a:xfrm>
            <a:off x="2637888" y="2293403"/>
            <a:ext cx="1554480" cy="1027297"/>
          </a:xfrm>
          <a:prstGeom prst="roundRect">
            <a:avLst/>
          </a:prstGeom>
          <a:solidFill>
            <a:schemeClr val="accent4"/>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200" b="1" i="1">
              <a:solidFill>
                <a:schemeClr val="bg1"/>
              </a:solidFill>
              <a:latin typeface="Arial" panose="020B0604020202020204" pitchFamily="34" charset="0"/>
            </a:endParaRPr>
          </a:p>
        </p:txBody>
      </p:sp>
      <p:sp>
        <p:nvSpPr>
          <p:cNvPr id="9" name="Rounded Rectangle 8"/>
          <p:cNvSpPr/>
          <p:nvPr/>
        </p:nvSpPr>
        <p:spPr>
          <a:xfrm>
            <a:off x="2668710" y="4420991"/>
            <a:ext cx="1554480" cy="1027297"/>
          </a:xfrm>
          <a:prstGeom prst="roundRect">
            <a:avLst/>
          </a:prstGeom>
          <a:solidFill>
            <a:schemeClr val="accent4"/>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i="1" dirty="0">
                <a:solidFill>
                  <a:schemeClr val="bg1"/>
                </a:solidFill>
                <a:latin typeface="Arial" panose="020B0604020202020204" pitchFamily="34" charset="0"/>
              </a:rPr>
              <a:t>G</a:t>
            </a:r>
            <a:r>
              <a:rPr lang="en-US" sz="1200" b="1" i="1" dirty="0" smtClean="0">
                <a:solidFill>
                  <a:schemeClr val="bg1"/>
                </a:solidFill>
                <a:latin typeface="Arial" panose="020B0604020202020204" pitchFamily="34" charset="0"/>
              </a:rPr>
              <a:t>lobal </a:t>
            </a:r>
            <a:r>
              <a:rPr lang="en-US" sz="1200" b="1" i="1" dirty="0">
                <a:solidFill>
                  <a:schemeClr val="bg1"/>
                </a:solidFill>
                <a:latin typeface="Arial" panose="020B0604020202020204" pitchFamily="34" charset="0"/>
              </a:rPr>
              <a:t>L</a:t>
            </a:r>
            <a:r>
              <a:rPr lang="en-US" sz="1200" b="1" i="1" dirty="0" smtClean="0">
                <a:solidFill>
                  <a:schemeClr val="bg1"/>
                </a:solidFill>
                <a:latin typeface="Arial" panose="020B0604020202020204" pitchFamily="34" charset="0"/>
              </a:rPr>
              <a:t>eader </a:t>
            </a:r>
            <a:r>
              <a:rPr lang="en-US" sz="1200" b="1" i="1" dirty="0">
                <a:solidFill>
                  <a:schemeClr val="bg1"/>
                </a:solidFill>
                <a:latin typeface="Arial" panose="020B0604020202020204" pitchFamily="34" charset="0"/>
              </a:rPr>
              <a:t>in A</a:t>
            </a:r>
            <a:r>
              <a:rPr lang="en-US" sz="1200" b="1" i="1" dirty="0" smtClean="0">
                <a:solidFill>
                  <a:schemeClr val="bg1"/>
                </a:solidFill>
                <a:latin typeface="Arial" panose="020B0604020202020204" pitchFamily="34" charset="0"/>
              </a:rPr>
              <a:t>utomotive </a:t>
            </a:r>
            <a:r>
              <a:rPr lang="en-US" sz="1200" b="1" i="1" dirty="0">
                <a:solidFill>
                  <a:schemeClr val="bg1"/>
                </a:solidFill>
                <a:latin typeface="Arial" panose="020B0604020202020204" pitchFamily="34" charset="0"/>
              </a:rPr>
              <a:t>S</a:t>
            </a:r>
            <a:r>
              <a:rPr lang="en-US" sz="1200" b="1" i="1" dirty="0" smtClean="0">
                <a:solidFill>
                  <a:schemeClr val="bg1"/>
                </a:solidFill>
                <a:latin typeface="Arial" panose="020B0604020202020204" pitchFamily="34" charset="0"/>
              </a:rPr>
              <a:t>eating </a:t>
            </a:r>
            <a:r>
              <a:rPr lang="en-US" sz="1200" b="1" i="1" dirty="0">
                <a:solidFill>
                  <a:schemeClr val="bg1"/>
                </a:solidFill>
                <a:latin typeface="Arial" panose="020B0604020202020204" pitchFamily="34" charset="0"/>
              </a:rPr>
              <a:t>and I</a:t>
            </a:r>
            <a:r>
              <a:rPr lang="en-US" sz="1200" b="1" i="1" dirty="0" smtClean="0">
                <a:solidFill>
                  <a:schemeClr val="bg1"/>
                </a:solidFill>
                <a:latin typeface="Arial" panose="020B0604020202020204" pitchFamily="34" charset="0"/>
              </a:rPr>
              <a:t>nteriors</a:t>
            </a:r>
            <a:endParaRPr lang="en-US" sz="1200" b="1" i="1" dirty="0">
              <a:solidFill>
                <a:schemeClr val="bg1"/>
              </a:solidFill>
              <a:latin typeface="Arial" panose="020B0604020202020204" pitchFamily="34" charset="0"/>
            </a:endParaRPr>
          </a:p>
        </p:txBody>
      </p:sp>
      <p:sp>
        <p:nvSpPr>
          <p:cNvPr id="10" name="TextBox 9"/>
          <p:cNvSpPr txBox="1"/>
          <p:nvPr/>
        </p:nvSpPr>
        <p:spPr>
          <a:xfrm>
            <a:off x="2637888" y="2574411"/>
            <a:ext cx="1554480" cy="461665"/>
          </a:xfrm>
          <a:prstGeom prst="rect">
            <a:avLst/>
          </a:prstGeom>
        </p:spPr>
        <p:txBody>
          <a:bodyPr wrap="square" rtlCol="0">
            <a:spAutoFit/>
          </a:bodyPr>
          <a:lstStyle/>
          <a:p>
            <a:pPr algn="ctr">
              <a:spcBef>
                <a:spcPts val="1200"/>
              </a:spcBef>
            </a:pPr>
            <a:r>
              <a:rPr lang="en-US" sz="1200" b="1" i="1" kern="0" dirty="0" smtClean="0">
                <a:solidFill>
                  <a:schemeClr val="bg1"/>
                </a:solidFill>
                <a:latin typeface="+mn-lt"/>
              </a:rPr>
              <a:t>Global Industrial Leader</a:t>
            </a:r>
          </a:p>
        </p:txBody>
      </p:sp>
      <p:sp>
        <p:nvSpPr>
          <p:cNvPr id="11" name="Rectangle 10"/>
          <p:cNvSpPr/>
          <p:nvPr/>
        </p:nvSpPr>
        <p:spPr bwMode="auto">
          <a:xfrm>
            <a:off x="4372452" y="1570388"/>
            <a:ext cx="1923288"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smtClean="0">
                <a:solidFill>
                  <a:schemeClr val="bg1"/>
                </a:solidFill>
                <a:latin typeface="Arial" panose="020B0604020202020204" pitchFamily="34" charset="0"/>
                <a:cs typeface="Arial" panose="020B0604020202020204" pitchFamily="34" charset="0"/>
              </a:rPr>
              <a:t>Equity Ownership</a:t>
            </a:r>
            <a:endParaRPr lang="en-US"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bwMode="auto">
          <a:xfrm>
            <a:off x="6640290" y="1570388"/>
            <a:ext cx="1923288"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r>
              <a:rPr lang="en-US" b="1" dirty="0" smtClean="0">
                <a:solidFill>
                  <a:schemeClr val="bg1"/>
                </a:solidFill>
                <a:latin typeface="Arial" panose="020B0604020202020204" pitchFamily="34" charset="0"/>
                <a:cs typeface="Arial" panose="020B0604020202020204" pitchFamily="34" charset="0"/>
              </a:rPr>
              <a:t>Metrics</a:t>
            </a:r>
            <a:endParaRPr lang="en-US"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442339" y="2291673"/>
            <a:ext cx="1783514" cy="1323439"/>
          </a:xfrm>
          <a:prstGeom prst="rect">
            <a:avLst/>
          </a:prstGeom>
        </p:spPr>
        <p:txBody>
          <a:bodyPr wrap="square" rtlCol="0">
            <a:spAutoFit/>
          </a:bodyPr>
          <a:lstStyle/>
          <a:p>
            <a:pPr algn="ctr">
              <a:spcBef>
                <a:spcPts val="1200"/>
              </a:spcBef>
            </a:pPr>
            <a:r>
              <a:rPr lang="en-US" kern="0" dirty="0" smtClean="0">
                <a:solidFill>
                  <a:schemeClr val="tx1"/>
                </a:solidFill>
                <a:latin typeface="+mj-lt"/>
              </a:rPr>
              <a:t>56% Johnson Controls shareholders</a:t>
            </a:r>
          </a:p>
          <a:p>
            <a:pPr algn="ctr">
              <a:spcBef>
                <a:spcPts val="1200"/>
              </a:spcBef>
            </a:pPr>
            <a:r>
              <a:rPr lang="en-US" kern="0" dirty="0" smtClean="0">
                <a:solidFill>
                  <a:schemeClr val="tx1"/>
                </a:solidFill>
                <a:latin typeface="+mj-lt"/>
              </a:rPr>
              <a:t>44% Tyco shareholders</a:t>
            </a:r>
          </a:p>
        </p:txBody>
      </p:sp>
      <p:sp>
        <p:nvSpPr>
          <p:cNvPr id="15" name="TextBox 14"/>
          <p:cNvSpPr txBox="1"/>
          <p:nvPr/>
        </p:nvSpPr>
        <p:spPr>
          <a:xfrm>
            <a:off x="4442339" y="4380641"/>
            <a:ext cx="1783514" cy="1323439"/>
          </a:xfrm>
          <a:prstGeom prst="rect">
            <a:avLst/>
          </a:prstGeom>
        </p:spPr>
        <p:txBody>
          <a:bodyPr wrap="square" rtlCol="0">
            <a:spAutoFit/>
          </a:bodyPr>
          <a:lstStyle/>
          <a:p>
            <a:pPr algn="ctr">
              <a:spcBef>
                <a:spcPts val="1200"/>
              </a:spcBef>
            </a:pPr>
            <a:r>
              <a:rPr lang="en-US" kern="0" dirty="0" smtClean="0">
                <a:solidFill>
                  <a:schemeClr val="tx1"/>
                </a:solidFill>
                <a:latin typeface="+mj-lt"/>
              </a:rPr>
              <a:t>56% Johnson Controls shareholders</a:t>
            </a:r>
          </a:p>
          <a:p>
            <a:pPr algn="ctr">
              <a:spcBef>
                <a:spcPts val="1200"/>
              </a:spcBef>
            </a:pPr>
            <a:r>
              <a:rPr lang="en-US" kern="0" dirty="0" smtClean="0">
                <a:solidFill>
                  <a:schemeClr val="tx1"/>
                </a:solidFill>
                <a:latin typeface="+mj-lt"/>
              </a:rPr>
              <a:t>44% Tyco shareholders</a:t>
            </a:r>
          </a:p>
        </p:txBody>
      </p:sp>
      <p:sp>
        <p:nvSpPr>
          <p:cNvPr id="16" name="TextBox 15"/>
          <p:cNvSpPr txBox="1"/>
          <p:nvPr/>
        </p:nvSpPr>
        <p:spPr>
          <a:xfrm>
            <a:off x="6565037" y="2232459"/>
            <a:ext cx="2012906" cy="1297791"/>
          </a:xfrm>
          <a:prstGeom prst="rect">
            <a:avLst/>
          </a:prstGeom>
        </p:spPr>
        <p:txBody>
          <a:bodyPr wrap="square" rtlCol="0">
            <a:spAutoFit/>
          </a:bodyPr>
          <a:lstStyle/>
          <a:p>
            <a:pPr marL="171450" indent="-171450">
              <a:spcBef>
                <a:spcPts val="500"/>
              </a:spcBef>
              <a:buFont typeface="Wingdings" pitchFamily="2" charset="2"/>
              <a:buChar char="§"/>
            </a:pPr>
            <a:r>
              <a:rPr lang="en-US" kern="0" dirty="0" smtClean="0">
                <a:solidFill>
                  <a:schemeClr val="tx1"/>
                </a:solidFill>
                <a:latin typeface="+mj-lt"/>
              </a:rPr>
              <a:t>~$32B Revenue</a:t>
            </a:r>
          </a:p>
          <a:p>
            <a:pPr marL="171450" indent="-171450">
              <a:spcBef>
                <a:spcPts val="500"/>
              </a:spcBef>
              <a:buFont typeface="Wingdings" pitchFamily="2" charset="2"/>
              <a:buChar char="§"/>
            </a:pPr>
            <a:r>
              <a:rPr lang="en-US" kern="0" dirty="0" smtClean="0">
                <a:solidFill>
                  <a:schemeClr val="tx1"/>
                </a:solidFill>
                <a:latin typeface="+mj-lt"/>
              </a:rPr>
              <a:t>~$4.5B EBITDA </a:t>
            </a:r>
            <a:br>
              <a:rPr lang="en-US" kern="0" dirty="0" smtClean="0">
                <a:solidFill>
                  <a:schemeClr val="tx1"/>
                </a:solidFill>
                <a:latin typeface="+mj-lt"/>
              </a:rPr>
            </a:br>
            <a:r>
              <a:rPr lang="en-US" kern="0" dirty="0" smtClean="0">
                <a:solidFill>
                  <a:schemeClr val="tx1"/>
                </a:solidFill>
                <a:latin typeface="+mj-lt"/>
              </a:rPr>
              <a:t>  (before synergies)</a:t>
            </a:r>
          </a:p>
          <a:p>
            <a:pPr marL="171450" indent="-171450">
              <a:spcBef>
                <a:spcPts val="500"/>
              </a:spcBef>
              <a:buFont typeface="Wingdings" pitchFamily="2" charset="2"/>
              <a:buChar char="§"/>
            </a:pPr>
            <a:r>
              <a:rPr lang="en-US" kern="0" dirty="0" smtClean="0">
                <a:solidFill>
                  <a:schemeClr val="tx1"/>
                </a:solidFill>
                <a:latin typeface="+mj-lt"/>
              </a:rPr>
              <a:t>$650M identified synergies</a:t>
            </a:r>
            <a:endParaRPr lang="en-US" kern="0" dirty="0">
              <a:solidFill>
                <a:schemeClr val="tx1"/>
              </a:solidFill>
              <a:latin typeface="+mj-lt"/>
            </a:endParaRPr>
          </a:p>
        </p:txBody>
      </p:sp>
      <p:sp>
        <p:nvSpPr>
          <p:cNvPr id="17" name="TextBox 16"/>
          <p:cNvSpPr txBox="1"/>
          <p:nvPr/>
        </p:nvSpPr>
        <p:spPr>
          <a:xfrm>
            <a:off x="6565037" y="4643320"/>
            <a:ext cx="2137930" cy="587340"/>
          </a:xfrm>
          <a:prstGeom prst="rect">
            <a:avLst/>
          </a:prstGeom>
        </p:spPr>
        <p:txBody>
          <a:bodyPr wrap="square" rtlCol="0">
            <a:spAutoFit/>
          </a:bodyPr>
          <a:lstStyle/>
          <a:p>
            <a:pPr marL="171450" indent="-171450">
              <a:spcBef>
                <a:spcPts val="500"/>
              </a:spcBef>
              <a:buFont typeface="Wingdings" pitchFamily="2" charset="2"/>
              <a:buChar char="§"/>
            </a:pPr>
            <a:r>
              <a:rPr lang="en-US" kern="0" dirty="0" smtClean="0">
                <a:solidFill>
                  <a:schemeClr val="tx1"/>
                </a:solidFill>
                <a:latin typeface="+mj-lt"/>
              </a:rPr>
              <a:t>~$17B Revenue</a:t>
            </a:r>
          </a:p>
          <a:p>
            <a:pPr marL="171450" indent="-171450">
              <a:spcBef>
                <a:spcPts val="500"/>
              </a:spcBef>
              <a:buFont typeface="Wingdings" pitchFamily="2" charset="2"/>
              <a:buChar char="§"/>
            </a:pPr>
            <a:r>
              <a:rPr lang="en-US" kern="0" dirty="0" smtClean="0">
                <a:solidFill>
                  <a:schemeClr val="tx1"/>
                </a:solidFill>
                <a:latin typeface="+mj-lt"/>
              </a:rPr>
              <a:t>~$1.6B EBITDA</a:t>
            </a:r>
          </a:p>
        </p:txBody>
      </p:sp>
      <p:sp>
        <p:nvSpPr>
          <p:cNvPr id="18" name="Text Placeholder 3"/>
          <p:cNvSpPr txBox="1">
            <a:spLocks/>
          </p:cNvSpPr>
          <p:nvPr/>
        </p:nvSpPr>
        <p:spPr>
          <a:xfrm>
            <a:off x="476250" y="5936797"/>
            <a:ext cx="8458200" cy="457200"/>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fr-FR" b="1" dirty="0" err="1" smtClean="0">
                <a:solidFill>
                  <a:schemeClr val="bg1"/>
                </a:solidFill>
                <a:latin typeface="+mj-lt"/>
              </a:rPr>
              <a:t>Significant</a:t>
            </a:r>
            <a:r>
              <a:rPr lang="fr-FR" b="1" dirty="0" smtClean="0">
                <a:solidFill>
                  <a:schemeClr val="bg1"/>
                </a:solidFill>
                <a:latin typeface="+mj-lt"/>
              </a:rPr>
              <a:t> value </a:t>
            </a:r>
            <a:r>
              <a:rPr lang="fr-FR" b="1" dirty="0" err="1" smtClean="0">
                <a:solidFill>
                  <a:schemeClr val="bg1"/>
                </a:solidFill>
                <a:latin typeface="+mj-lt"/>
              </a:rPr>
              <a:t>creation</a:t>
            </a:r>
            <a:r>
              <a:rPr lang="fr-FR" b="1" dirty="0" smtClean="0">
                <a:solidFill>
                  <a:schemeClr val="bg1"/>
                </a:solidFill>
                <a:latin typeface="+mj-lt"/>
              </a:rPr>
              <a:t> </a:t>
            </a:r>
            <a:r>
              <a:rPr lang="fr-FR" b="1" dirty="0" err="1" smtClean="0">
                <a:solidFill>
                  <a:schemeClr val="bg1"/>
                </a:solidFill>
                <a:latin typeface="+mj-lt"/>
              </a:rPr>
              <a:t>potential</a:t>
            </a:r>
            <a:r>
              <a:rPr lang="fr-FR" b="1" dirty="0" smtClean="0">
                <a:solidFill>
                  <a:schemeClr val="bg1"/>
                </a:solidFill>
                <a:latin typeface="+mj-lt"/>
              </a:rPr>
              <a:t> </a:t>
            </a:r>
            <a:r>
              <a:rPr lang="fr-FR" b="1" dirty="0" err="1" smtClean="0">
                <a:solidFill>
                  <a:schemeClr val="bg1"/>
                </a:solidFill>
                <a:latin typeface="+mj-lt"/>
              </a:rPr>
              <a:t>from</a:t>
            </a:r>
            <a:r>
              <a:rPr lang="fr-FR" b="1" dirty="0" smtClean="0">
                <a:solidFill>
                  <a:schemeClr val="bg1"/>
                </a:solidFill>
                <a:latin typeface="+mj-lt"/>
              </a:rPr>
              <a:t> </a:t>
            </a:r>
            <a:r>
              <a:rPr lang="fr-FR" b="1" dirty="0" err="1" smtClean="0">
                <a:solidFill>
                  <a:schemeClr val="bg1"/>
                </a:solidFill>
                <a:latin typeface="+mj-lt"/>
              </a:rPr>
              <a:t>ownership</a:t>
            </a:r>
            <a:r>
              <a:rPr lang="fr-FR" b="1" dirty="0" smtClean="0">
                <a:solidFill>
                  <a:schemeClr val="bg1"/>
                </a:solidFill>
                <a:latin typeface="+mj-lt"/>
              </a:rPr>
              <a:t> in </a:t>
            </a:r>
            <a:r>
              <a:rPr lang="fr-FR" b="1" dirty="0" err="1" smtClean="0">
                <a:solidFill>
                  <a:schemeClr val="bg1"/>
                </a:solidFill>
                <a:latin typeface="+mj-lt"/>
              </a:rPr>
              <a:t>combined</a:t>
            </a:r>
            <a:r>
              <a:rPr lang="fr-FR" b="1" dirty="0" smtClean="0">
                <a:solidFill>
                  <a:schemeClr val="bg1"/>
                </a:solidFill>
                <a:latin typeface="+mj-lt"/>
              </a:rPr>
              <a:t> </a:t>
            </a:r>
            <a:r>
              <a:rPr lang="fr-FR" b="1" dirty="0" err="1" smtClean="0">
                <a:solidFill>
                  <a:schemeClr val="bg1"/>
                </a:solidFill>
                <a:latin typeface="+mj-lt"/>
              </a:rPr>
              <a:t>company</a:t>
            </a:r>
            <a:r>
              <a:rPr lang="fr-FR" b="1" dirty="0" smtClean="0">
                <a:solidFill>
                  <a:schemeClr val="bg1"/>
                </a:solidFill>
                <a:latin typeface="+mj-lt"/>
              </a:rPr>
              <a:t> and </a:t>
            </a:r>
            <a:r>
              <a:rPr lang="fr-FR" b="1" dirty="0" err="1" smtClean="0">
                <a:solidFill>
                  <a:schemeClr val="bg1"/>
                </a:solidFill>
                <a:latin typeface="+mj-lt"/>
              </a:rPr>
              <a:t>Adient</a:t>
            </a:r>
            <a:r>
              <a:rPr lang="fr-FR" b="1" dirty="0" smtClean="0">
                <a:solidFill>
                  <a:schemeClr val="bg1"/>
                </a:solidFill>
                <a:latin typeface="+mj-lt"/>
              </a:rPr>
              <a:t> </a:t>
            </a:r>
            <a:endParaRPr kumimoji="0" lang="en-US" sz="1400" b="1" u="none" strike="noStrike" kern="1200" cap="none" spc="0" normalizeH="0" baseline="0" noProof="0" dirty="0">
              <a:ln>
                <a:noFill/>
              </a:ln>
              <a:solidFill>
                <a:schemeClr val="bg1"/>
              </a:solidFill>
              <a:effectLst/>
              <a:uLnTx/>
              <a:uFillTx/>
              <a:latin typeface="+mj-l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46" y="2335069"/>
            <a:ext cx="1883042" cy="876230"/>
          </a:xfrm>
          <a:prstGeom prst="rect">
            <a:avLst/>
          </a:prstGeom>
        </p:spPr>
      </p:pic>
    </p:spTree>
    <p:extLst>
      <p:ext uri="{BB962C8B-B14F-4D97-AF65-F5344CB8AC3E}">
        <p14:creationId xmlns:p14="http://schemas.microsoft.com/office/powerpoint/2010/main" val="3305705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3413" y="3883134"/>
            <a:ext cx="2011680" cy="2286000"/>
          </a:xfrm>
          <a:prstGeom prst="rect">
            <a:avLst/>
          </a:prstGeom>
          <a:solidFill>
            <a:schemeClr val="accent1">
              <a:lumMod val="75000"/>
              <a:alpha val="69804"/>
            </a:schemeClr>
          </a:solidFill>
          <a:ln>
            <a:noFill/>
          </a:ln>
          <a:effectLst/>
        </p:spPr>
        <p:style>
          <a:lnRef idx="1">
            <a:schemeClr val="accent1"/>
          </a:lnRef>
          <a:fillRef idx="3">
            <a:schemeClr val="accent1"/>
          </a:fillRef>
          <a:effectRef idx="2">
            <a:schemeClr val="accent1"/>
          </a:effectRef>
          <a:fontRef idx="minor">
            <a:schemeClr val="lt1"/>
          </a:fontRef>
        </p:style>
        <p:txBody>
          <a:bodyPr lIns="91440" rIns="91440" rtlCol="0" anchor="t">
            <a:noAutofit/>
          </a:bodyPr>
          <a:lstStyle/>
          <a:p>
            <a:r>
              <a:rPr lang="en-US" sz="1600" b="1" dirty="0" smtClean="0">
                <a:solidFill>
                  <a:srgbClr val="FFFFFF"/>
                </a:solidFill>
              </a:rPr>
              <a:t>Supports all major automakers globally in the differentiation of their vehicles </a:t>
            </a:r>
            <a:endParaRPr lang="en-US" sz="1600" dirty="0">
              <a:solidFill>
                <a:srgbClr val="FFFFFF"/>
              </a:solidFill>
              <a:ea typeface="Helvetica Neue"/>
              <a:cs typeface="Helvetica Neue"/>
            </a:endParaRPr>
          </a:p>
        </p:txBody>
      </p:sp>
      <p:sp>
        <p:nvSpPr>
          <p:cNvPr id="5" name="TextBox 4"/>
          <p:cNvSpPr txBox="1"/>
          <p:nvPr/>
        </p:nvSpPr>
        <p:spPr>
          <a:xfrm>
            <a:off x="209259" y="1299423"/>
            <a:ext cx="2011680" cy="2286000"/>
          </a:xfrm>
          <a:prstGeom prst="rect">
            <a:avLst/>
          </a:prstGeom>
          <a:solidFill>
            <a:schemeClr val="accent1">
              <a:lumMod val="75000"/>
              <a:alpha val="69804"/>
            </a:schemeClr>
          </a:solidFill>
        </p:spPr>
        <p:txBody>
          <a:bodyPr wrap="square" lIns="91440" rIns="91440" rtlCol="0">
            <a:noAutofit/>
          </a:bodyPr>
          <a:lstStyle/>
          <a:p>
            <a:r>
              <a:rPr lang="en-US" sz="2800" b="1" dirty="0" smtClean="0">
                <a:solidFill>
                  <a:srgbClr val="FFFFFF"/>
                </a:solidFill>
                <a:latin typeface="+mn-lt"/>
              </a:rPr>
              <a:t>$16.5B</a:t>
            </a:r>
            <a:endParaRPr lang="en-US" sz="1600" b="1" dirty="0" smtClean="0">
              <a:solidFill>
                <a:srgbClr val="FFFFFF"/>
              </a:solidFill>
              <a:latin typeface="+mn-lt"/>
            </a:endParaRPr>
          </a:p>
          <a:p>
            <a:r>
              <a:rPr lang="en-US" sz="1600" b="1" dirty="0" smtClean="0">
                <a:solidFill>
                  <a:srgbClr val="FFFFFF"/>
                </a:solidFill>
                <a:latin typeface="+mn-lt"/>
              </a:rPr>
              <a:t>Seating revenue in 2015</a:t>
            </a:r>
          </a:p>
          <a:p>
            <a:endParaRPr lang="en-US" b="1" dirty="0" smtClean="0">
              <a:solidFill>
                <a:srgbClr val="FFFFFF"/>
              </a:solidFill>
              <a:latin typeface="+mn-lt"/>
            </a:endParaRPr>
          </a:p>
          <a:p>
            <a:r>
              <a:rPr lang="en-US" b="1" dirty="0" smtClean="0">
                <a:solidFill>
                  <a:srgbClr val="FFFFFF"/>
                </a:solidFill>
                <a:latin typeface="+mn-lt"/>
              </a:rPr>
              <a:t>+ Non-consolidated </a:t>
            </a:r>
            <a:br>
              <a:rPr lang="en-US" b="1" dirty="0" smtClean="0">
                <a:solidFill>
                  <a:srgbClr val="FFFFFF"/>
                </a:solidFill>
                <a:latin typeface="+mn-lt"/>
              </a:rPr>
            </a:br>
            <a:r>
              <a:rPr lang="en-US" b="1" dirty="0" smtClean="0">
                <a:solidFill>
                  <a:srgbClr val="FFFFFF"/>
                </a:solidFill>
                <a:latin typeface="+mn-lt"/>
              </a:rPr>
              <a:t>   JVs</a:t>
            </a:r>
            <a:endParaRPr lang="en-US" b="1" dirty="0">
              <a:solidFill>
                <a:srgbClr val="FFFFFF"/>
              </a:solidFill>
              <a:latin typeface="+mn-lt"/>
            </a:endParaRPr>
          </a:p>
          <a:p>
            <a:pPr marL="285750" indent="-115888">
              <a:buFont typeface="Wingdings" panose="05000000000000000000" pitchFamily="2" charset="2"/>
              <a:buChar char="§"/>
            </a:pPr>
            <a:r>
              <a:rPr lang="en-US" b="1" dirty="0" smtClean="0">
                <a:solidFill>
                  <a:srgbClr val="FFFFFF"/>
                </a:solidFill>
                <a:latin typeface="+mn-lt"/>
              </a:rPr>
              <a:t>China $6.6B</a:t>
            </a:r>
          </a:p>
          <a:p>
            <a:pPr marL="285750" indent="-115888">
              <a:buFont typeface="Wingdings" panose="05000000000000000000" pitchFamily="2" charset="2"/>
              <a:buChar char="§"/>
            </a:pPr>
            <a:r>
              <a:rPr lang="en-US" b="1" dirty="0" smtClean="0">
                <a:solidFill>
                  <a:srgbClr val="FFFFFF"/>
                </a:solidFill>
                <a:latin typeface="+mn-lt"/>
              </a:rPr>
              <a:t>Interiors $8.5B</a:t>
            </a:r>
          </a:p>
        </p:txBody>
      </p:sp>
      <p:sp>
        <p:nvSpPr>
          <p:cNvPr id="6" name="TextBox 5"/>
          <p:cNvSpPr txBox="1"/>
          <p:nvPr/>
        </p:nvSpPr>
        <p:spPr>
          <a:xfrm>
            <a:off x="209259" y="3883134"/>
            <a:ext cx="2011680" cy="2286000"/>
          </a:xfrm>
          <a:prstGeom prst="rect">
            <a:avLst/>
          </a:prstGeom>
          <a:solidFill>
            <a:schemeClr val="accent1">
              <a:lumMod val="75000"/>
              <a:alpha val="69804"/>
            </a:schemeClr>
          </a:solidFill>
        </p:spPr>
        <p:txBody>
          <a:bodyPr wrap="square" lIns="91440" rIns="91440" rtlCol="0">
            <a:noAutofit/>
          </a:bodyPr>
          <a:lstStyle/>
          <a:p>
            <a:r>
              <a:rPr lang="en-US" sz="3200" b="1" dirty="0" smtClean="0">
                <a:solidFill>
                  <a:srgbClr val="FFFFFF"/>
                </a:solidFill>
                <a:latin typeface="+mn-lt"/>
              </a:rPr>
              <a:t>278</a:t>
            </a:r>
          </a:p>
          <a:p>
            <a:r>
              <a:rPr lang="en-US" sz="2000" b="1" dirty="0" smtClean="0">
                <a:solidFill>
                  <a:srgbClr val="FFFFFF"/>
                </a:solidFill>
                <a:latin typeface="+mn-lt"/>
              </a:rPr>
              <a:t>locations globally</a:t>
            </a:r>
          </a:p>
        </p:txBody>
      </p:sp>
      <p:sp>
        <p:nvSpPr>
          <p:cNvPr id="7" name="TextBox 6"/>
          <p:cNvSpPr txBox="1"/>
          <p:nvPr/>
        </p:nvSpPr>
        <p:spPr>
          <a:xfrm>
            <a:off x="2383413" y="1300170"/>
            <a:ext cx="2011680" cy="2286000"/>
          </a:xfrm>
          <a:prstGeom prst="rect">
            <a:avLst/>
          </a:prstGeom>
          <a:solidFill>
            <a:schemeClr val="accent1">
              <a:lumMod val="75000"/>
              <a:alpha val="69804"/>
            </a:schemeClr>
          </a:solidFill>
        </p:spPr>
        <p:txBody>
          <a:bodyPr wrap="square" lIns="91440" rIns="91440" rtlCol="0">
            <a:noAutofit/>
          </a:bodyPr>
          <a:lstStyle/>
          <a:p>
            <a:r>
              <a:rPr lang="en-US" sz="3200" b="1" dirty="0" smtClean="0">
                <a:solidFill>
                  <a:srgbClr val="FFFFFF"/>
                </a:solidFill>
                <a:latin typeface="+mn-lt"/>
              </a:rPr>
              <a:t>22+ </a:t>
            </a:r>
            <a:r>
              <a:rPr lang="en-US" sz="1600" b="1" dirty="0">
                <a:solidFill>
                  <a:srgbClr val="FFFFFF"/>
                </a:solidFill>
                <a:latin typeface="+mn-lt"/>
              </a:rPr>
              <a:t>M</a:t>
            </a:r>
            <a:r>
              <a:rPr lang="en-US" sz="1600" b="1" dirty="0" smtClean="0">
                <a:solidFill>
                  <a:srgbClr val="FFFFFF"/>
                </a:solidFill>
                <a:latin typeface="+mn-lt"/>
              </a:rPr>
              <a:t>illion </a:t>
            </a:r>
          </a:p>
          <a:p>
            <a:r>
              <a:rPr lang="en-US" sz="1600" b="1" dirty="0" smtClean="0">
                <a:solidFill>
                  <a:srgbClr val="FFFFFF"/>
                </a:solidFill>
                <a:latin typeface="+mn-lt"/>
              </a:rPr>
              <a:t>seat sets a year</a:t>
            </a:r>
            <a:endParaRPr lang="en-US" sz="1600" b="1" dirty="0">
              <a:solidFill>
                <a:srgbClr val="FFFFFF"/>
              </a:solidFill>
              <a:latin typeface="+mn-lt"/>
            </a:endParaRPr>
          </a:p>
          <a:p>
            <a:endParaRPr lang="en-US" b="1" dirty="0" smtClean="0">
              <a:solidFill>
                <a:srgbClr val="FFFFFF"/>
              </a:solidFill>
              <a:latin typeface="+mn-lt"/>
            </a:endParaRPr>
          </a:p>
        </p:txBody>
      </p:sp>
      <p:sp>
        <p:nvSpPr>
          <p:cNvPr id="8" name="Title 1"/>
          <p:cNvSpPr>
            <a:spLocks noGrp="1"/>
          </p:cNvSpPr>
          <p:nvPr>
            <p:ph type="title"/>
          </p:nvPr>
        </p:nvSpPr>
        <p:spPr>
          <a:xfrm>
            <a:off x="619125" y="0"/>
            <a:ext cx="8077200" cy="871111"/>
          </a:xfrm>
        </p:spPr>
        <p:txBody>
          <a:bodyPr/>
          <a:lstStyle/>
          <a:p>
            <a:r>
              <a:rPr lang="en-US" dirty="0" err="1" smtClean="0"/>
              <a:t>Adient</a:t>
            </a:r>
            <a:r>
              <a:rPr lang="en-US" dirty="0"/>
              <a:t> </a:t>
            </a:r>
            <a:r>
              <a:rPr lang="en-US" dirty="0" smtClean="0"/>
              <a:t>Company Overview:</a:t>
            </a:r>
            <a:br>
              <a:rPr lang="en-US" dirty="0" smtClean="0"/>
            </a:br>
            <a:r>
              <a:rPr lang="en-US" dirty="0" smtClean="0"/>
              <a:t>Global Leader in the Automotive Seating Market</a:t>
            </a: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t="20363" b="29655"/>
          <a:stretch/>
        </p:blipFill>
        <p:spPr>
          <a:xfrm>
            <a:off x="4574634" y="1299423"/>
            <a:ext cx="4367342" cy="2250499"/>
          </a:xfrm>
          <a:prstGeom prst="rect">
            <a:avLst/>
          </a:prstGeom>
        </p:spPr>
      </p:pic>
      <p:pic>
        <p:nvPicPr>
          <p:cNvPr id="10" name="Picture 6" descr="09-0001-110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57567" y="3883134"/>
            <a:ext cx="439879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740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Value Creation for Shareholders</a:t>
            </a:r>
            <a:endParaRPr lang="en-US" dirty="0"/>
          </a:p>
        </p:txBody>
      </p:sp>
      <p:sp>
        <p:nvSpPr>
          <p:cNvPr id="4" name="Text Placeholder 3"/>
          <p:cNvSpPr txBox="1">
            <a:spLocks/>
          </p:cNvSpPr>
          <p:nvPr/>
        </p:nvSpPr>
        <p:spPr>
          <a:xfrm>
            <a:off x="4686300" y="1143656"/>
            <a:ext cx="4114800" cy="457200"/>
          </a:xfrm>
          <a:prstGeom prst="rect">
            <a:avLst/>
          </a:prstGeom>
          <a:solidFill>
            <a:schemeClr val="accent3"/>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j-lt"/>
                <a:ea typeface="+mn-ea"/>
                <a:cs typeface="+mn-cs"/>
              </a:rPr>
              <a:t>Value</a:t>
            </a:r>
            <a:r>
              <a:rPr kumimoji="0" lang="en-US" sz="1800" b="1" i="0" u="none" strike="noStrike" kern="1200" cap="none" spc="0" normalizeH="0" noProof="0" dirty="0" smtClean="0">
                <a:ln>
                  <a:noFill/>
                </a:ln>
                <a:solidFill>
                  <a:schemeClr val="bg1"/>
                </a:solidFill>
                <a:effectLst/>
                <a:uLnTx/>
                <a:uFillTx/>
                <a:latin typeface="+mj-lt"/>
                <a:ea typeface="+mn-ea"/>
                <a:cs typeface="+mn-cs"/>
              </a:rPr>
              <a:t> to Tyco Shareholders</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5" name="Text Placeholder 3"/>
          <p:cNvSpPr txBox="1">
            <a:spLocks/>
          </p:cNvSpPr>
          <p:nvPr/>
        </p:nvSpPr>
        <p:spPr>
          <a:xfrm>
            <a:off x="226827" y="1143656"/>
            <a:ext cx="4114800" cy="4572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j-lt"/>
                <a:ea typeface="+mn-ea"/>
                <a:cs typeface="+mn-cs"/>
              </a:rPr>
              <a:t>Value to Johnson Controls Shareholders</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6" name="TextBox 5"/>
          <p:cNvSpPr txBox="1"/>
          <p:nvPr/>
        </p:nvSpPr>
        <p:spPr>
          <a:xfrm>
            <a:off x="4686300" y="1709083"/>
            <a:ext cx="4114800" cy="3939540"/>
          </a:xfrm>
          <a:prstGeom prst="rect">
            <a:avLst/>
          </a:prstGeom>
        </p:spPr>
        <p:txBody>
          <a:bodyPr wrap="square" rtlCol="0">
            <a:spAutoFit/>
          </a:bodyPr>
          <a:lstStyle/>
          <a:p>
            <a:pPr marL="285750" indent="-285750">
              <a:spcBef>
                <a:spcPts val="1200"/>
              </a:spcBef>
              <a:buFont typeface="Wingdings" panose="05000000000000000000" pitchFamily="2" charset="2"/>
              <a:buChar char="ü"/>
            </a:pPr>
            <a:r>
              <a:rPr lang="en-US" dirty="0">
                <a:latin typeface="+mn-lt"/>
              </a:rPr>
              <a:t>P</a:t>
            </a:r>
            <a:r>
              <a:rPr lang="en-US" dirty="0" smtClean="0">
                <a:latin typeface="+mn-lt"/>
              </a:rPr>
              <a:t>remium </a:t>
            </a:r>
            <a:r>
              <a:rPr lang="en-US" dirty="0">
                <a:latin typeface="+mn-lt"/>
              </a:rPr>
              <a:t>of </a:t>
            </a:r>
            <a:r>
              <a:rPr lang="en-US" dirty="0" smtClean="0">
                <a:latin typeface="+mn-lt"/>
              </a:rPr>
              <a:t>13% </a:t>
            </a:r>
            <a:r>
              <a:rPr lang="en-US" dirty="0">
                <a:latin typeface="+mn-lt"/>
              </a:rPr>
              <a:t>to the 30 day volume weighted average </a:t>
            </a:r>
            <a:r>
              <a:rPr lang="en-US" dirty="0" smtClean="0">
                <a:latin typeface="+mn-lt"/>
              </a:rPr>
              <a:t>share price </a:t>
            </a:r>
            <a:r>
              <a:rPr lang="en-US" dirty="0">
                <a:latin typeface="+mn-lt"/>
              </a:rPr>
              <a:t>exchange </a:t>
            </a:r>
            <a:r>
              <a:rPr lang="en-US" dirty="0" smtClean="0">
                <a:latin typeface="+mn-lt"/>
              </a:rPr>
              <a:t>ratio</a:t>
            </a:r>
          </a:p>
          <a:p>
            <a:pPr marL="285750" indent="-285750">
              <a:spcBef>
                <a:spcPts val="1200"/>
              </a:spcBef>
              <a:buFont typeface="Wingdings" panose="05000000000000000000" pitchFamily="2" charset="2"/>
              <a:buChar char="ü"/>
            </a:pPr>
            <a:r>
              <a:rPr lang="en-US" dirty="0" smtClean="0">
                <a:latin typeface="+mn-lt"/>
              </a:rPr>
              <a:t>~44</a:t>
            </a:r>
            <a:r>
              <a:rPr lang="en-US" dirty="0">
                <a:latin typeface="+mn-lt"/>
              </a:rPr>
              <a:t>% </a:t>
            </a:r>
            <a:r>
              <a:rPr lang="en-US" dirty="0" smtClean="0">
                <a:latin typeface="+mn-lt"/>
              </a:rPr>
              <a:t>equity </a:t>
            </a:r>
            <a:r>
              <a:rPr lang="en-US" dirty="0">
                <a:latin typeface="+mn-lt"/>
              </a:rPr>
              <a:t>ownership in value creation potential of the combined company including capitalized value of $</a:t>
            </a:r>
            <a:r>
              <a:rPr lang="en-US" dirty="0" smtClean="0">
                <a:latin typeface="+mn-lt"/>
              </a:rPr>
              <a:t>650M </a:t>
            </a:r>
            <a:r>
              <a:rPr lang="en-US" dirty="0">
                <a:latin typeface="+mn-lt"/>
              </a:rPr>
              <a:t>of synergies plus substantial opportunities for enhanced </a:t>
            </a:r>
            <a:r>
              <a:rPr lang="en-US" dirty="0" smtClean="0">
                <a:latin typeface="+mn-lt"/>
              </a:rPr>
              <a:t>revenues</a:t>
            </a:r>
          </a:p>
          <a:p>
            <a:pPr marL="285750" indent="-285750">
              <a:spcBef>
                <a:spcPts val="1200"/>
              </a:spcBef>
              <a:buFont typeface="Wingdings" panose="05000000000000000000" pitchFamily="2" charset="2"/>
              <a:buChar char="ü"/>
            </a:pPr>
            <a:r>
              <a:rPr lang="en-US" dirty="0" smtClean="0">
                <a:latin typeface="+mn-lt"/>
              </a:rPr>
              <a:t>More </a:t>
            </a:r>
            <a:r>
              <a:rPr lang="en-US" dirty="0">
                <a:latin typeface="+mn-lt"/>
              </a:rPr>
              <a:t>diversified larger portfolio with greater exposure to global higher growth regions and expanded </a:t>
            </a:r>
            <a:r>
              <a:rPr lang="en-US" dirty="0" smtClean="0">
                <a:latin typeface="+mn-lt"/>
              </a:rPr>
              <a:t>opportunities in connected buildings of the future</a:t>
            </a:r>
          </a:p>
          <a:p>
            <a:pPr marL="285750" indent="-285750">
              <a:spcBef>
                <a:spcPts val="1200"/>
              </a:spcBef>
              <a:buFont typeface="Wingdings" panose="05000000000000000000" pitchFamily="2" charset="2"/>
              <a:buChar char="ü"/>
            </a:pPr>
            <a:r>
              <a:rPr lang="en-US" dirty="0" smtClean="0">
                <a:latin typeface="+mn-lt"/>
              </a:rPr>
              <a:t>Ownership </a:t>
            </a:r>
            <a:r>
              <a:rPr lang="en-US" dirty="0">
                <a:latin typeface="+mn-lt"/>
              </a:rPr>
              <a:t>of </a:t>
            </a:r>
            <a:r>
              <a:rPr lang="en-US" dirty="0" err="1">
                <a:latin typeface="+mn-lt"/>
              </a:rPr>
              <a:t>Adient</a:t>
            </a:r>
            <a:r>
              <a:rPr lang="en-US" dirty="0">
                <a:latin typeface="+mn-lt"/>
              </a:rPr>
              <a:t> </a:t>
            </a:r>
            <a:r>
              <a:rPr lang="en-US" dirty="0" smtClean="0">
                <a:latin typeface="+mn-lt"/>
              </a:rPr>
              <a:t>as pure-play company post spin with significant free cash flow</a:t>
            </a:r>
          </a:p>
          <a:p>
            <a:pPr marL="285750" indent="-285750">
              <a:spcBef>
                <a:spcPts val="1200"/>
              </a:spcBef>
              <a:buFont typeface="Wingdings" panose="05000000000000000000" pitchFamily="2" charset="2"/>
              <a:buChar char="ü"/>
            </a:pPr>
            <a:r>
              <a:rPr lang="en-US" dirty="0" smtClean="0">
                <a:latin typeface="+mn-lt"/>
              </a:rPr>
              <a:t>Enhanced scale and cash flow to continue to pursue value-creating growth</a:t>
            </a:r>
            <a:endParaRPr lang="en-US" dirty="0">
              <a:latin typeface="+mn-lt"/>
            </a:endParaRPr>
          </a:p>
        </p:txBody>
      </p:sp>
      <p:sp>
        <p:nvSpPr>
          <p:cNvPr id="7" name="TextBox 6"/>
          <p:cNvSpPr txBox="1"/>
          <p:nvPr/>
        </p:nvSpPr>
        <p:spPr>
          <a:xfrm>
            <a:off x="276487" y="1740982"/>
            <a:ext cx="4065140" cy="3508653"/>
          </a:xfrm>
          <a:prstGeom prst="rect">
            <a:avLst/>
          </a:prstGeom>
        </p:spPr>
        <p:txBody>
          <a:bodyPr wrap="square" rtlCol="0">
            <a:spAutoFit/>
          </a:bodyPr>
          <a:lstStyle/>
          <a:p>
            <a:pPr marL="285750" indent="-285750">
              <a:spcBef>
                <a:spcPts val="1200"/>
              </a:spcBef>
              <a:buFont typeface="Wingdings" panose="05000000000000000000" pitchFamily="2" charset="2"/>
              <a:buChar char="ü"/>
            </a:pPr>
            <a:r>
              <a:rPr lang="en-US" dirty="0" smtClean="0">
                <a:latin typeface="+mj-lt"/>
              </a:rPr>
              <a:t>Enhances multi-industrial portfolio by strengthening buildings platform</a:t>
            </a:r>
            <a:endParaRPr lang="en-US" dirty="0">
              <a:latin typeface="+mj-lt"/>
            </a:endParaRPr>
          </a:p>
          <a:p>
            <a:pPr marL="285750" indent="-285750">
              <a:spcBef>
                <a:spcPts val="1200"/>
              </a:spcBef>
              <a:buFont typeface="Wingdings" panose="05000000000000000000" pitchFamily="2" charset="2"/>
              <a:buChar char="ü"/>
            </a:pPr>
            <a:r>
              <a:rPr lang="en-US" dirty="0" smtClean="0">
                <a:latin typeface="+mj-lt"/>
              </a:rPr>
              <a:t>~56</a:t>
            </a:r>
            <a:r>
              <a:rPr lang="en-US" dirty="0">
                <a:latin typeface="+mj-lt"/>
              </a:rPr>
              <a:t>% </a:t>
            </a:r>
            <a:r>
              <a:rPr lang="en-US" dirty="0" smtClean="0">
                <a:latin typeface="+mj-lt"/>
              </a:rPr>
              <a:t>equity </a:t>
            </a:r>
            <a:r>
              <a:rPr lang="en-US" dirty="0">
                <a:latin typeface="+mj-lt"/>
              </a:rPr>
              <a:t>ownership in value creation potential of the combined company including capitalized value </a:t>
            </a:r>
            <a:r>
              <a:rPr lang="en-US" dirty="0">
                <a:latin typeface="+mn-lt"/>
              </a:rPr>
              <a:t>of $</a:t>
            </a:r>
            <a:r>
              <a:rPr lang="en-US" dirty="0" smtClean="0">
                <a:latin typeface="+mn-lt"/>
              </a:rPr>
              <a:t>650M </a:t>
            </a:r>
            <a:r>
              <a:rPr lang="en-US" dirty="0">
                <a:latin typeface="+mn-lt"/>
              </a:rPr>
              <a:t>of synergies plus substantial opportunities for enhanced revenues</a:t>
            </a:r>
          </a:p>
          <a:p>
            <a:pPr marL="285750" indent="-285750">
              <a:spcBef>
                <a:spcPts val="1200"/>
              </a:spcBef>
              <a:buFont typeface="Wingdings" panose="05000000000000000000" pitchFamily="2" charset="2"/>
              <a:buChar char="ü"/>
            </a:pPr>
            <a:r>
              <a:rPr lang="en-US" dirty="0" smtClean="0">
                <a:latin typeface="+mn-lt"/>
              </a:rPr>
              <a:t>~$</a:t>
            </a:r>
            <a:r>
              <a:rPr lang="en-US" dirty="0">
                <a:latin typeface="+mn-lt"/>
              </a:rPr>
              <a:t>3.9bn </a:t>
            </a:r>
            <a:r>
              <a:rPr lang="en-US" dirty="0" smtClean="0">
                <a:latin typeface="+mn-lt"/>
              </a:rPr>
              <a:t>aggregate cash consideration in merger in addition to equity ownership</a:t>
            </a:r>
          </a:p>
          <a:p>
            <a:pPr marL="285750" indent="-285750">
              <a:spcBef>
                <a:spcPts val="1200"/>
              </a:spcBef>
              <a:buFont typeface="Wingdings" panose="05000000000000000000" pitchFamily="2" charset="2"/>
              <a:buChar char="ü"/>
            </a:pPr>
            <a:r>
              <a:rPr lang="en-US" dirty="0" smtClean="0">
                <a:latin typeface="+mj-lt"/>
              </a:rPr>
              <a:t>Strong </a:t>
            </a:r>
            <a:r>
              <a:rPr lang="en-US" dirty="0">
                <a:latin typeface="+mj-lt"/>
              </a:rPr>
              <a:t>pro forma balance sheet including </a:t>
            </a:r>
            <a:r>
              <a:rPr lang="en-US" dirty="0" smtClean="0">
                <a:latin typeface="+mj-lt"/>
              </a:rPr>
              <a:t>enhanced financial flexibility</a:t>
            </a:r>
          </a:p>
          <a:p>
            <a:pPr marL="285750" indent="-285750">
              <a:spcBef>
                <a:spcPts val="1200"/>
              </a:spcBef>
              <a:buFont typeface="Wingdings" panose="05000000000000000000" pitchFamily="2" charset="2"/>
              <a:buChar char="ü"/>
            </a:pPr>
            <a:r>
              <a:rPr lang="en-US" dirty="0" smtClean="0">
                <a:latin typeface="+mj-lt"/>
              </a:rPr>
              <a:t>Stronger financial metrics (growth and profit) to drive multiple expansion over time</a:t>
            </a:r>
            <a:endParaRPr lang="en-US" dirty="0">
              <a:latin typeface="+mj-lt"/>
            </a:endParaRPr>
          </a:p>
        </p:txBody>
      </p:sp>
      <p:sp>
        <p:nvSpPr>
          <p:cNvPr id="8" name="Text Placeholder 3"/>
          <p:cNvSpPr txBox="1">
            <a:spLocks/>
          </p:cNvSpPr>
          <p:nvPr/>
        </p:nvSpPr>
        <p:spPr>
          <a:xfrm>
            <a:off x="342900" y="5976257"/>
            <a:ext cx="8458200" cy="478976"/>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lIns="91440" rIns="91440" anchor="ctr"/>
          <a:lstStyle>
            <a:defPPr>
              <a:defRPr lang="en-US"/>
            </a:defPPr>
            <a:lvl1pPr marL="0" marR="0" lvl="0" indent="0" algn="ctr" defTabSz="914400" eaLnBrk="1" latinLnBrk="0" hangingPunct="1">
              <a:lnSpc>
                <a:spcPct val="100000"/>
              </a:lnSpc>
              <a:buClrTx/>
              <a:buSzTx/>
              <a:buFont typeface="Wingdings" pitchFamily="2" charset="2"/>
              <a:buNone/>
              <a:tabLst/>
              <a:defRPr sz="1200" b="1">
                <a:solidFill>
                  <a:schemeClr val="bg1"/>
                </a:solidFill>
                <a:latin typeface="+mj-lt"/>
              </a:defRPr>
            </a:lvl1pPr>
          </a:lstStyle>
          <a:p>
            <a:r>
              <a:rPr lang="en-US" sz="1400" dirty="0" smtClean="0"/>
              <a:t>A “Win-Win” Combination Strategically and Financially</a:t>
            </a:r>
            <a:endParaRPr lang="en-US" sz="1400" dirty="0"/>
          </a:p>
        </p:txBody>
      </p:sp>
    </p:spTree>
    <p:extLst>
      <p:ext uri="{BB962C8B-B14F-4D97-AF65-F5344CB8AC3E}">
        <p14:creationId xmlns:p14="http://schemas.microsoft.com/office/powerpoint/2010/main" val="100921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Pro Forma Revenue Mix Provides Strong Base For Consistent Growth*</a:t>
            </a:r>
            <a:endParaRPr lang="en-US" dirty="0"/>
          </a:p>
        </p:txBody>
      </p:sp>
      <p:pic>
        <p:nvPicPr>
          <p:cNvPr id="2051" name="Picture 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462845" y="3370840"/>
            <a:ext cx="6593660" cy="362682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3"/>
          <p:cNvSpPr txBox="1">
            <a:spLocks/>
          </p:cNvSpPr>
          <p:nvPr/>
        </p:nvSpPr>
        <p:spPr>
          <a:xfrm>
            <a:off x="5317066" y="1623370"/>
            <a:ext cx="2645477" cy="3904109"/>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en-US" sz="2400" b="1" dirty="0" smtClean="0">
                <a:solidFill>
                  <a:schemeClr val="bg1"/>
                </a:solidFill>
                <a:latin typeface="+mj-lt"/>
              </a:rPr>
              <a:t>Balanced across products and geographies with strong recurring revenue base</a:t>
            </a:r>
            <a:endParaRPr kumimoji="0" lang="en-US" sz="2400" b="1" u="none" strike="noStrike" kern="1200" cap="none" spc="0" normalizeH="0" baseline="0" noProof="0" dirty="0">
              <a:ln>
                <a:noFill/>
              </a:ln>
              <a:solidFill>
                <a:schemeClr val="bg1"/>
              </a:solidFill>
              <a:effectLst/>
              <a:uLnTx/>
              <a:uFillTx/>
              <a:latin typeface="+mj-lt"/>
            </a:endParaRPr>
          </a:p>
        </p:txBody>
      </p:sp>
      <p:sp>
        <p:nvSpPr>
          <p:cNvPr id="7" name="TextBox 6"/>
          <p:cNvSpPr txBox="1"/>
          <p:nvPr/>
        </p:nvSpPr>
        <p:spPr>
          <a:xfrm>
            <a:off x="268962" y="6206824"/>
            <a:ext cx="1258678" cy="261610"/>
          </a:xfrm>
          <a:prstGeom prst="rect">
            <a:avLst/>
          </a:prstGeom>
        </p:spPr>
        <p:txBody>
          <a:bodyPr wrap="none" rtlCol="0">
            <a:spAutoFit/>
          </a:bodyPr>
          <a:lstStyle/>
          <a:p>
            <a:pPr>
              <a:spcBef>
                <a:spcPts val="1200"/>
              </a:spcBef>
            </a:pPr>
            <a:r>
              <a:rPr lang="en-US" sz="1050" kern="0" dirty="0" smtClean="0">
                <a:solidFill>
                  <a:schemeClr val="tx1"/>
                </a:solidFill>
                <a:latin typeface="+mn-lt"/>
              </a:rPr>
              <a:t>*Post </a:t>
            </a:r>
            <a:r>
              <a:rPr lang="en-US" sz="1050" kern="0" dirty="0" err="1" smtClean="0">
                <a:solidFill>
                  <a:schemeClr val="tx1"/>
                </a:solidFill>
                <a:latin typeface="+mn-lt"/>
              </a:rPr>
              <a:t>Adient</a:t>
            </a:r>
            <a:r>
              <a:rPr lang="en-US" sz="1050" kern="0" dirty="0" smtClean="0">
                <a:solidFill>
                  <a:schemeClr val="tx1"/>
                </a:solidFill>
                <a:latin typeface="+mn-lt"/>
              </a:rPr>
              <a:t> spin</a:t>
            </a:r>
          </a:p>
        </p:txBody>
      </p:sp>
      <p:graphicFrame>
        <p:nvGraphicFramePr>
          <p:cNvPr id="6" name="Chart 5"/>
          <p:cNvGraphicFramePr/>
          <p:nvPr>
            <p:extLst>
              <p:ext uri="{D42A27DB-BD31-4B8C-83A1-F6EECF244321}">
                <p14:modId xmlns:p14="http://schemas.microsoft.com/office/powerpoint/2010/main" val="3592259408"/>
              </p:ext>
            </p:extLst>
          </p:nvPr>
        </p:nvGraphicFramePr>
        <p:xfrm>
          <a:off x="632006" y="987732"/>
          <a:ext cx="4403957" cy="2896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2713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a:spLocks/>
          </p:cNvSpPr>
          <p:nvPr/>
        </p:nvSpPr>
        <p:spPr bwMode="auto">
          <a:xfrm>
            <a:off x="44450" y="749067"/>
            <a:ext cx="9207500" cy="5645150"/>
          </a:xfrm>
          <a:custGeom>
            <a:avLst/>
            <a:gdLst>
              <a:gd name="T0" fmla="*/ 1933 w 15991"/>
              <a:gd name="T1" fmla="*/ 4495 h 15991"/>
              <a:gd name="T2" fmla="*/ 11495 w 15991"/>
              <a:gd name="T3" fmla="*/ 1933 h 15991"/>
              <a:gd name="T4" fmla="*/ 14058 w 15991"/>
              <a:gd name="T5" fmla="*/ 11495 h 15991"/>
              <a:gd name="T6" fmla="*/ 4495 w 15991"/>
              <a:gd name="T7" fmla="*/ 14058 h 15991"/>
              <a:gd name="T8" fmla="*/ 1933 w 15991"/>
              <a:gd name="T9" fmla="*/ 4495 h 15991"/>
            </a:gdLst>
            <a:ahLst/>
            <a:cxnLst>
              <a:cxn ang="0">
                <a:pos x="T0" y="T1"/>
              </a:cxn>
              <a:cxn ang="0">
                <a:pos x="T2" y="T3"/>
              </a:cxn>
              <a:cxn ang="0">
                <a:pos x="T4" y="T5"/>
              </a:cxn>
              <a:cxn ang="0">
                <a:pos x="T6" y="T7"/>
              </a:cxn>
              <a:cxn ang="0">
                <a:pos x="T8" y="T9"/>
              </a:cxn>
            </a:cxnLst>
            <a:rect l="0" t="0" r="r" b="b"/>
            <a:pathLst>
              <a:path w="15991" h="15991">
                <a:moveTo>
                  <a:pt x="1933" y="4495"/>
                </a:moveTo>
                <a:cubicBezTo>
                  <a:pt x="3866" y="1147"/>
                  <a:pt x="8147" y="0"/>
                  <a:pt x="11495" y="1933"/>
                </a:cubicBezTo>
                <a:cubicBezTo>
                  <a:pt x="14844" y="3866"/>
                  <a:pt x="15991" y="8147"/>
                  <a:pt x="14058" y="11495"/>
                </a:cubicBezTo>
                <a:cubicBezTo>
                  <a:pt x="12125" y="14844"/>
                  <a:pt x="7844" y="15991"/>
                  <a:pt x="4495" y="14058"/>
                </a:cubicBezTo>
                <a:cubicBezTo>
                  <a:pt x="1147" y="12125"/>
                  <a:pt x="0" y="7844"/>
                  <a:pt x="1933" y="4495"/>
                </a:cubicBezTo>
              </a:path>
            </a:pathLst>
          </a:custGeom>
          <a:solidFill>
            <a:srgbClr val="0833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6" name="Freeform 6"/>
          <p:cNvSpPr>
            <a:spLocks/>
          </p:cNvSpPr>
          <p:nvPr/>
        </p:nvSpPr>
        <p:spPr bwMode="auto">
          <a:xfrm>
            <a:off x="44450" y="749067"/>
            <a:ext cx="9207500" cy="5645150"/>
          </a:xfrm>
          <a:custGeom>
            <a:avLst/>
            <a:gdLst>
              <a:gd name="T0" fmla="*/ 701 w 5800"/>
              <a:gd name="T1" fmla="*/ 1000 h 3556"/>
              <a:gd name="T2" fmla="*/ 4170 w 5800"/>
              <a:gd name="T3" fmla="*/ 430 h 3556"/>
              <a:gd name="T4" fmla="*/ 5099 w 5800"/>
              <a:gd name="T5" fmla="*/ 2556 h 3556"/>
              <a:gd name="T6" fmla="*/ 1631 w 5800"/>
              <a:gd name="T7" fmla="*/ 3126 h 3556"/>
              <a:gd name="T8" fmla="*/ 701 w 5800"/>
              <a:gd name="T9" fmla="*/ 1000 h 3556"/>
            </a:gdLst>
            <a:ahLst/>
            <a:cxnLst>
              <a:cxn ang="0">
                <a:pos x="T0" y="T1"/>
              </a:cxn>
              <a:cxn ang="0">
                <a:pos x="T2" y="T3"/>
              </a:cxn>
              <a:cxn ang="0">
                <a:pos x="T4" y="T5"/>
              </a:cxn>
              <a:cxn ang="0">
                <a:pos x="T6" y="T7"/>
              </a:cxn>
              <a:cxn ang="0">
                <a:pos x="T8" y="T9"/>
              </a:cxn>
            </a:cxnLst>
            <a:rect l="0" t="0" r="r" b="b"/>
            <a:pathLst>
              <a:path w="5800" h="3556">
                <a:moveTo>
                  <a:pt x="701" y="1000"/>
                </a:moveTo>
                <a:cubicBezTo>
                  <a:pt x="1402" y="255"/>
                  <a:pt x="2955" y="0"/>
                  <a:pt x="4170" y="430"/>
                </a:cubicBezTo>
                <a:cubicBezTo>
                  <a:pt x="5384" y="860"/>
                  <a:pt x="5800" y="1812"/>
                  <a:pt x="5099" y="2556"/>
                </a:cubicBezTo>
                <a:cubicBezTo>
                  <a:pt x="4398" y="3301"/>
                  <a:pt x="2845" y="3556"/>
                  <a:pt x="1631" y="3126"/>
                </a:cubicBezTo>
                <a:cubicBezTo>
                  <a:pt x="416" y="2697"/>
                  <a:pt x="0" y="1744"/>
                  <a:pt x="701" y="1000"/>
                </a:cubicBezTo>
              </a:path>
            </a:pathLst>
          </a:custGeom>
          <a:noFill/>
          <a:ln w="1428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7" name="Freeform 7"/>
          <p:cNvSpPr>
            <a:spLocks/>
          </p:cNvSpPr>
          <p:nvPr/>
        </p:nvSpPr>
        <p:spPr bwMode="auto">
          <a:xfrm>
            <a:off x="4649788" y="1828567"/>
            <a:ext cx="3279775" cy="1743075"/>
          </a:xfrm>
          <a:custGeom>
            <a:avLst/>
            <a:gdLst>
              <a:gd name="T0" fmla="*/ 0 w 11396"/>
              <a:gd name="T1" fmla="*/ 9873 h 9873"/>
              <a:gd name="T2" fmla="*/ 11395 w 11396"/>
              <a:gd name="T3" fmla="*/ 9870 h 9873"/>
              <a:gd name="T4" fmla="*/ 5700 w 11396"/>
              <a:gd name="T5" fmla="*/ 0 h 9873"/>
              <a:gd name="T6" fmla="*/ 0 w 11396"/>
              <a:gd name="T7" fmla="*/ 9873 h 9873"/>
            </a:gdLst>
            <a:ahLst/>
            <a:cxnLst>
              <a:cxn ang="0">
                <a:pos x="T0" y="T1"/>
              </a:cxn>
              <a:cxn ang="0">
                <a:pos x="T2" y="T3"/>
              </a:cxn>
              <a:cxn ang="0">
                <a:pos x="T4" y="T5"/>
              </a:cxn>
              <a:cxn ang="0">
                <a:pos x="T6" y="T7"/>
              </a:cxn>
            </a:cxnLst>
            <a:rect l="0" t="0" r="r" b="b"/>
            <a:pathLst>
              <a:path w="11396" h="9873">
                <a:moveTo>
                  <a:pt x="0" y="9873"/>
                </a:moveTo>
                <a:lnTo>
                  <a:pt x="11395" y="9870"/>
                </a:lnTo>
                <a:cubicBezTo>
                  <a:pt x="11396" y="5798"/>
                  <a:pt x="9225" y="2035"/>
                  <a:pt x="5700" y="0"/>
                </a:cubicBezTo>
                <a:lnTo>
                  <a:pt x="0" y="9873"/>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8" name="Freeform 8"/>
          <p:cNvSpPr>
            <a:spLocks/>
          </p:cNvSpPr>
          <p:nvPr/>
        </p:nvSpPr>
        <p:spPr bwMode="auto">
          <a:xfrm>
            <a:off x="4649788" y="1828567"/>
            <a:ext cx="3279775" cy="1743075"/>
          </a:xfrm>
          <a:custGeom>
            <a:avLst/>
            <a:gdLst>
              <a:gd name="T0" fmla="*/ 0 w 11396"/>
              <a:gd name="T1" fmla="*/ 9873 h 9873"/>
              <a:gd name="T2" fmla="*/ 11395 w 11396"/>
              <a:gd name="T3" fmla="*/ 9870 h 9873"/>
              <a:gd name="T4" fmla="*/ 5700 w 11396"/>
              <a:gd name="T5" fmla="*/ 0 h 9873"/>
              <a:gd name="T6" fmla="*/ 0 w 11396"/>
              <a:gd name="T7" fmla="*/ 9873 h 9873"/>
            </a:gdLst>
            <a:ahLst/>
            <a:cxnLst>
              <a:cxn ang="0">
                <a:pos x="T0" y="T1"/>
              </a:cxn>
              <a:cxn ang="0">
                <a:pos x="T2" y="T3"/>
              </a:cxn>
              <a:cxn ang="0">
                <a:pos x="T4" y="T5"/>
              </a:cxn>
              <a:cxn ang="0">
                <a:pos x="T6" y="T7"/>
              </a:cxn>
            </a:cxnLst>
            <a:rect l="0" t="0" r="r" b="b"/>
            <a:pathLst>
              <a:path w="11396" h="9873">
                <a:moveTo>
                  <a:pt x="0" y="9873"/>
                </a:moveTo>
                <a:lnTo>
                  <a:pt x="11395" y="9870"/>
                </a:lnTo>
                <a:cubicBezTo>
                  <a:pt x="11396" y="5798"/>
                  <a:pt x="9225" y="2035"/>
                  <a:pt x="5700" y="0"/>
                </a:cubicBezTo>
                <a:lnTo>
                  <a:pt x="0" y="9873"/>
                </a:lnTo>
                <a:close/>
              </a:path>
            </a:pathLst>
          </a:custGeom>
          <a:noFill/>
          <a:ln w="857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9" name="Freeform 9"/>
          <p:cNvSpPr>
            <a:spLocks/>
          </p:cNvSpPr>
          <p:nvPr/>
        </p:nvSpPr>
        <p:spPr bwMode="auto">
          <a:xfrm>
            <a:off x="4649788" y="3571642"/>
            <a:ext cx="3281363" cy="1743075"/>
          </a:xfrm>
          <a:custGeom>
            <a:avLst/>
            <a:gdLst>
              <a:gd name="T0" fmla="*/ 0 w 11399"/>
              <a:gd name="T1" fmla="*/ 1 h 9873"/>
              <a:gd name="T2" fmla="*/ 5699 w 11399"/>
              <a:gd name="T3" fmla="*/ 9873 h 9873"/>
              <a:gd name="T4" fmla="*/ 11399 w 11399"/>
              <a:gd name="T5" fmla="*/ 0 h 9873"/>
              <a:gd name="T6" fmla="*/ 0 w 11399"/>
              <a:gd name="T7" fmla="*/ 1 h 9873"/>
            </a:gdLst>
            <a:ahLst/>
            <a:cxnLst>
              <a:cxn ang="0">
                <a:pos x="T0" y="T1"/>
              </a:cxn>
              <a:cxn ang="0">
                <a:pos x="T2" y="T3"/>
              </a:cxn>
              <a:cxn ang="0">
                <a:pos x="T4" y="T5"/>
              </a:cxn>
              <a:cxn ang="0">
                <a:pos x="T6" y="T7"/>
              </a:cxn>
            </a:cxnLst>
            <a:rect l="0" t="0" r="r" b="b"/>
            <a:pathLst>
              <a:path w="11399" h="9873">
                <a:moveTo>
                  <a:pt x="0" y="1"/>
                </a:moveTo>
                <a:lnTo>
                  <a:pt x="5699" y="9873"/>
                </a:lnTo>
                <a:cubicBezTo>
                  <a:pt x="9226" y="7837"/>
                  <a:pt x="11399" y="4073"/>
                  <a:pt x="11399" y="0"/>
                </a:cubicBezTo>
                <a:lnTo>
                  <a:pt x="0" y="1"/>
                </a:lnTo>
                <a:close/>
              </a:path>
            </a:pathLst>
          </a:custGeom>
          <a:solidFill>
            <a:schemeClr val="accent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0" name="Freeform 10"/>
          <p:cNvSpPr>
            <a:spLocks/>
          </p:cNvSpPr>
          <p:nvPr/>
        </p:nvSpPr>
        <p:spPr bwMode="auto">
          <a:xfrm>
            <a:off x="4649788" y="3571642"/>
            <a:ext cx="3281363" cy="1743075"/>
          </a:xfrm>
          <a:custGeom>
            <a:avLst/>
            <a:gdLst>
              <a:gd name="T0" fmla="*/ 0 w 11399"/>
              <a:gd name="T1" fmla="*/ 1 h 9873"/>
              <a:gd name="T2" fmla="*/ 5699 w 11399"/>
              <a:gd name="T3" fmla="*/ 9873 h 9873"/>
              <a:gd name="T4" fmla="*/ 11399 w 11399"/>
              <a:gd name="T5" fmla="*/ 0 h 9873"/>
              <a:gd name="T6" fmla="*/ 0 w 11399"/>
              <a:gd name="T7" fmla="*/ 1 h 9873"/>
            </a:gdLst>
            <a:ahLst/>
            <a:cxnLst>
              <a:cxn ang="0">
                <a:pos x="T0" y="T1"/>
              </a:cxn>
              <a:cxn ang="0">
                <a:pos x="T2" y="T3"/>
              </a:cxn>
              <a:cxn ang="0">
                <a:pos x="T4" y="T5"/>
              </a:cxn>
              <a:cxn ang="0">
                <a:pos x="T6" y="T7"/>
              </a:cxn>
            </a:cxnLst>
            <a:rect l="0" t="0" r="r" b="b"/>
            <a:pathLst>
              <a:path w="11399" h="9873">
                <a:moveTo>
                  <a:pt x="0" y="1"/>
                </a:moveTo>
                <a:lnTo>
                  <a:pt x="5699" y="9873"/>
                </a:lnTo>
                <a:cubicBezTo>
                  <a:pt x="9226" y="7837"/>
                  <a:pt x="11399" y="4073"/>
                  <a:pt x="11399" y="0"/>
                </a:cubicBezTo>
                <a:lnTo>
                  <a:pt x="0" y="1"/>
                </a:lnTo>
                <a:close/>
              </a:path>
            </a:pathLst>
          </a:custGeom>
          <a:noFill/>
          <a:ln w="857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1" name="Freeform 11"/>
          <p:cNvSpPr>
            <a:spLocks/>
          </p:cNvSpPr>
          <p:nvPr/>
        </p:nvSpPr>
        <p:spPr bwMode="auto">
          <a:xfrm>
            <a:off x="3008313" y="3571642"/>
            <a:ext cx="3281363" cy="2103438"/>
          </a:xfrm>
          <a:custGeom>
            <a:avLst/>
            <a:gdLst>
              <a:gd name="T0" fmla="*/ 5700 w 11395"/>
              <a:gd name="T1" fmla="*/ 0 h 11907"/>
              <a:gd name="T2" fmla="*/ 0 w 11395"/>
              <a:gd name="T3" fmla="*/ 9872 h 11907"/>
              <a:gd name="T4" fmla="*/ 11395 w 11395"/>
              <a:gd name="T5" fmla="*/ 9869 h 11907"/>
              <a:gd name="T6" fmla="*/ 5700 w 11395"/>
              <a:gd name="T7" fmla="*/ 0 h 11907"/>
            </a:gdLst>
            <a:ahLst/>
            <a:cxnLst>
              <a:cxn ang="0">
                <a:pos x="T0" y="T1"/>
              </a:cxn>
              <a:cxn ang="0">
                <a:pos x="T2" y="T3"/>
              </a:cxn>
              <a:cxn ang="0">
                <a:pos x="T4" y="T5"/>
              </a:cxn>
              <a:cxn ang="0">
                <a:pos x="T6" y="T7"/>
              </a:cxn>
            </a:cxnLst>
            <a:rect l="0" t="0" r="r" b="b"/>
            <a:pathLst>
              <a:path w="11395" h="11907">
                <a:moveTo>
                  <a:pt x="5700" y="0"/>
                </a:moveTo>
                <a:lnTo>
                  <a:pt x="0" y="9872"/>
                </a:lnTo>
                <a:cubicBezTo>
                  <a:pt x="3525" y="11907"/>
                  <a:pt x="7869" y="11906"/>
                  <a:pt x="11395" y="9869"/>
                </a:cubicBezTo>
                <a:lnTo>
                  <a:pt x="5700" y="0"/>
                </a:lnTo>
                <a:close/>
              </a:path>
            </a:pathLst>
          </a:custGeom>
          <a:solidFill>
            <a:srgbClr val="DE3B2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2" name="Freeform 12"/>
          <p:cNvSpPr>
            <a:spLocks/>
          </p:cNvSpPr>
          <p:nvPr/>
        </p:nvSpPr>
        <p:spPr bwMode="auto">
          <a:xfrm>
            <a:off x="3008313" y="3571642"/>
            <a:ext cx="3281363" cy="2101850"/>
          </a:xfrm>
          <a:custGeom>
            <a:avLst/>
            <a:gdLst>
              <a:gd name="T0" fmla="*/ 5700 w 11395"/>
              <a:gd name="T1" fmla="*/ 0 h 11907"/>
              <a:gd name="T2" fmla="*/ 0 w 11395"/>
              <a:gd name="T3" fmla="*/ 9872 h 11907"/>
              <a:gd name="T4" fmla="*/ 11395 w 11395"/>
              <a:gd name="T5" fmla="*/ 9869 h 11907"/>
              <a:gd name="T6" fmla="*/ 5700 w 11395"/>
              <a:gd name="T7" fmla="*/ 0 h 11907"/>
            </a:gdLst>
            <a:ahLst/>
            <a:cxnLst>
              <a:cxn ang="0">
                <a:pos x="T0" y="T1"/>
              </a:cxn>
              <a:cxn ang="0">
                <a:pos x="T2" y="T3"/>
              </a:cxn>
              <a:cxn ang="0">
                <a:pos x="T4" y="T5"/>
              </a:cxn>
              <a:cxn ang="0">
                <a:pos x="T6" y="T7"/>
              </a:cxn>
            </a:cxnLst>
            <a:rect l="0" t="0" r="r" b="b"/>
            <a:pathLst>
              <a:path w="11395" h="11907">
                <a:moveTo>
                  <a:pt x="5700" y="0"/>
                </a:moveTo>
                <a:lnTo>
                  <a:pt x="0" y="9872"/>
                </a:lnTo>
                <a:cubicBezTo>
                  <a:pt x="3525" y="11907"/>
                  <a:pt x="7869" y="11906"/>
                  <a:pt x="11395" y="9869"/>
                </a:cubicBezTo>
                <a:lnTo>
                  <a:pt x="5700" y="0"/>
                </a:lnTo>
                <a:close/>
              </a:path>
            </a:pathLst>
          </a:custGeom>
          <a:noFill/>
          <a:ln w="857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3" name="Freeform 13"/>
          <p:cNvSpPr>
            <a:spLocks/>
          </p:cNvSpPr>
          <p:nvPr/>
        </p:nvSpPr>
        <p:spPr bwMode="auto">
          <a:xfrm>
            <a:off x="1366838" y="3571642"/>
            <a:ext cx="3282950" cy="1743075"/>
          </a:xfrm>
          <a:custGeom>
            <a:avLst/>
            <a:gdLst>
              <a:gd name="T0" fmla="*/ 11402 w 11402"/>
              <a:gd name="T1" fmla="*/ 2 h 9874"/>
              <a:gd name="T2" fmla="*/ 0 w 11402"/>
              <a:gd name="T3" fmla="*/ 0 h 9874"/>
              <a:gd name="T4" fmla="*/ 5702 w 11402"/>
              <a:gd name="T5" fmla="*/ 9874 h 9874"/>
              <a:gd name="T6" fmla="*/ 11402 w 11402"/>
              <a:gd name="T7" fmla="*/ 2 h 9874"/>
            </a:gdLst>
            <a:ahLst/>
            <a:cxnLst>
              <a:cxn ang="0">
                <a:pos x="T0" y="T1"/>
              </a:cxn>
              <a:cxn ang="0">
                <a:pos x="T2" y="T3"/>
              </a:cxn>
              <a:cxn ang="0">
                <a:pos x="T4" y="T5"/>
              </a:cxn>
              <a:cxn ang="0">
                <a:pos x="T6" y="T7"/>
              </a:cxn>
            </a:cxnLst>
            <a:rect l="0" t="0" r="r" b="b"/>
            <a:pathLst>
              <a:path w="11402" h="9874">
                <a:moveTo>
                  <a:pt x="11402" y="2"/>
                </a:moveTo>
                <a:lnTo>
                  <a:pt x="0" y="0"/>
                </a:lnTo>
                <a:cubicBezTo>
                  <a:pt x="0" y="4073"/>
                  <a:pt x="2175" y="7838"/>
                  <a:pt x="5702" y="9874"/>
                </a:cubicBezTo>
                <a:lnTo>
                  <a:pt x="11402" y="2"/>
                </a:lnTo>
                <a:close/>
              </a:path>
            </a:pathLst>
          </a:custGeom>
          <a:solidFill>
            <a:schemeClr val="bg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4" name="Freeform 14"/>
          <p:cNvSpPr>
            <a:spLocks/>
          </p:cNvSpPr>
          <p:nvPr/>
        </p:nvSpPr>
        <p:spPr bwMode="auto">
          <a:xfrm>
            <a:off x="1366838" y="3571642"/>
            <a:ext cx="3282950" cy="1743075"/>
          </a:xfrm>
          <a:custGeom>
            <a:avLst/>
            <a:gdLst>
              <a:gd name="T0" fmla="*/ 11402 w 11402"/>
              <a:gd name="T1" fmla="*/ 2 h 9874"/>
              <a:gd name="T2" fmla="*/ 0 w 11402"/>
              <a:gd name="T3" fmla="*/ 0 h 9874"/>
              <a:gd name="T4" fmla="*/ 5702 w 11402"/>
              <a:gd name="T5" fmla="*/ 9874 h 9874"/>
              <a:gd name="T6" fmla="*/ 11402 w 11402"/>
              <a:gd name="T7" fmla="*/ 2 h 9874"/>
            </a:gdLst>
            <a:ahLst/>
            <a:cxnLst>
              <a:cxn ang="0">
                <a:pos x="T0" y="T1"/>
              </a:cxn>
              <a:cxn ang="0">
                <a:pos x="T2" y="T3"/>
              </a:cxn>
              <a:cxn ang="0">
                <a:pos x="T4" y="T5"/>
              </a:cxn>
              <a:cxn ang="0">
                <a:pos x="T6" y="T7"/>
              </a:cxn>
            </a:cxnLst>
            <a:rect l="0" t="0" r="r" b="b"/>
            <a:pathLst>
              <a:path w="11402" h="9874">
                <a:moveTo>
                  <a:pt x="11402" y="2"/>
                </a:moveTo>
                <a:lnTo>
                  <a:pt x="0" y="0"/>
                </a:lnTo>
                <a:cubicBezTo>
                  <a:pt x="0" y="4073"/>
                  <a:pt x="2175" y="7838"/>
                  <a:pt x="5702" y="9874"/>
                </a:cubicBezTo>
                <a:lnTo>
                  <a:pt x="11402" y="2"/>
                </a:lnTo>
                <a:close/>
              </a:path>
            </a:pathLst>
          </a:custGeom>
          <a:noFill/>
          <a:ln w="857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5" name="Freeform 15"/>
          <p:cNvSpPr>
            <a:spLocks/>
          </p:cNvSpPr>
          <p:nvPr/>
        </p:nvSpPr>
        <p:spPr bwMode="auto">
          <a:xfrm>
            <a:off x="1365250" y="1828567"/>
            <a:ext cx="3284538" cy="1743075"/>
          </a:xfrm>
          <a:custGeom>
            <a:avLst/>
            <a:gdLst>
              <a:gd name="T0" fmla="*/ 11407 w 11407"/>
              <a:gd name="T1" fmla="*/ 9876 h 9876"/>
              <a:gd name="T2" fmla="*/ 5702 w 11407"/>
              <a:gd name="T3" fmla="*/ 0 h 9876"/>
              <a:gd name="T4" fmla="*/ 2 w 11407"/>
              <a:gd name="T5" fmla="*/ 9873 h 9876"/>
              <a:gd name="T6" fmla="*/ 11407 w 11407"/>
              <a:gd name="T7" fmla="*/ 9876 h 9876"/>
            </a:gdLst>
            <a:ahLst/>
            <a:cxnLst>
              <a:cxn ang="0">
                <a:pos x="T0" y="T1"/>
              </a:cxn>
              <a:cxn ang="0">
                <a:pos x="T2" y="T3"/>
              </a:cxn>
              <a:cxn ang="0">
                <a:pos x="T4" y="T5"/>
              </a:cxn>
              <a:cxn ang="0">
                <a:pos x="T6" y="T7"/>
              </a:cxn>
            </a:cxnLst>
            <a:rect l="0" t="0" r="r" b="b"/>
            <a:pathLst>
              <a:path w="11407" h="9876">
                <a:moveTo>
                  <a:pt x="11407" y="9876"/>
                </a:moveTo>
                <a:lnTo>
                  <a:pt x="5702" y="0"/>
                </a:lnTo>
                <a:cubicBezTo>
                  <a:pt x="2173" y="2035"/>
                  <a:pt x="0" y="5799"/>
                  <a:pt x="2" y="9873"/>
                </a:cubicBezTo>
                <a:lnTo>
                  <a:pt x="11407" y="9876"/>
                </a:lnTo>
                <a:close/>
              </a:path>
            </a:pathLst>
          </a:custGeom>
          <a:solidFill>
            <a:schemeClr val="accent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6" name="Freeform 16"/>
          <p:cNvSpPr>
            <a:spLocks/>
          </p:cNvSpPr>
          <p:nvPr/>
        </p:nvSpPr>
        <p:spPr bwMode="auto">
          <a:xfrm>
            <a:off x="1365250" y="1828567"/>
            <a:ext cx="3284538" cy="1743075"/>
          </a:xfrm>
          <a:custGeom>
            <a:avLst/>
            <a:gdLst>
              <a:gd name="T0" fmla="*/ 11407 w 11407"/>
              <a:gd name="T1" fmla="*/ 9876 h 9876"/>
              <a:gd name="T2" fmla="*/ 5702 w 11407"/>
              <a:gd name="T3" fmla="*/ 0 h 9876"/>
              <a:gd name="T4" fmla="*/ 2 w 11407"/>
              <a:gd name="T5" fmla="*/ 9873 h 9876"/>
              <a:gd name="T6" fmla="*/ 11407 w 11407"/>
              <a:gd name="T7" fmla="*/ 9876 h 9876"/>
            </a:gdLst>
            <a:ahLst/>
            <a:cxnLst>
              <a:cxn ang="0">
                <a:pos x="T0" y="T1"/>
              </a:cxn>
              <a:cxn ang="0">
                <a:pos x="T2" y="T3"/>
              </a:cxn>
              <a:cxn ang="0">
                <a:pos x="T4" y="T5"/>
              </a:cxn>
              <a:cxn ang="0">
                <a:pos x="T6" y="T7"/>
              </a:cxn>
            </a:cxnLst>
            <a:rect l="0" t="0" r="r" b="b"/>
            <a:pathLst>
              <a:path w="11407" h="9876">
                <a:moveTo>
                  <a:pt x="11407" y="9876"/>
                </a:moveTo>
                <a:lnTo>
                  <a:pt x="5702" y="0"/>
                </a:lnTo>
                <a:cubicBezTo>
                  <a:pt x="2173" y="2035"/>
                  <a:pt x="0" y="5799"/>
                  <a:pt x="2" y="9873"/>
                </a:cubicBezTo>
                <a:lnTo>
                  <a:pt x="11407" y="9876"/>
                </a:lnTo>
                <a:close/>
              </a:path>
            </a:pathLst>
          </a:custGeom>
          <a:noFill/>
          <a:ln w="857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7" name="Freeform 17"/>
          <p:cNvSpPr>
            <a:spLocks/>
          </p:cNvSpPr>
          <p:nvPr/>
        </p:nvSpPr>
        <p:spPr bwMode="auto">
          <a:xfrm>
            <a:off x="3008313" y="1469792"/>
            <a:ext cx="3282950" cy="2101850"/>
          </a:xfrm>
          <a:custGeom>
            <a:avLst/>
            <a:gdLst>
              <a:gd name="T0" fmla="*/ 5702 w 11402"/>
              <a:gd name="T1" fmla="*/ 11910 h 11910"/>
              <a:gd name="T2" fmla="*/ 11402 w 11402"/>
              <a:gd name="T3" fmla="*/ 2037 h 11910"/>
              <a:gd name="T4" fmla="*/ 0 w 11402"/>
              <a:gd name="T5" fmla="*/ 2036 h 11910"/>
              <a:gd name="T6" fmla="*/ 5702 w 11402"/>
              <a:gd name="T7" fmla="*/ 11910 h 11910"/>
            </a:gdLst>
            <a:ahLst/>
            <a:cxnLst>
              <a:cxn ang="0">
                <a:pos x="T0" y="T1"/>
              </a:cxn>
              <a:cxn ang="0">
                <a:pos x="T2" y="T3"/>
              </a:cxn>
              <a:cxn ang="0">
                <a:pos x="T4" y="T5"/>
              </a:cxn>
              <a:cxn ang="0">
                <a:pos x="T6" y="T7"/>
              </a:cxn>
            </a:cxnLst>
            <a:rect l="0" t="0" r="r" b="b"/>
            <a:pathLst>
              <a:path w="11402" h="11910">
                <a:moveTo>
                  <a:pt x="5702" y="11910"/>
                </a:moveTo>
                <a:lnTo>
                  <a:pt x="11402" y="2037"/>
                </a:lnTo>
                <a:cubicBezTo>
                  <a:pt x="7874" y="0"/>
                  <a:pt x="3528" y="0"/>
                  <a:pt x="0" y="2036"/>
                </a:cubicBezTo>
                <a:lnTo>
                  <a:pt x="5702" y="11910"/>
                </a:lnTo>
                <a:close/>
              </a:path>
            </a:pathLst>
          </a:custGeom>
          <a:solidFill>
            <a:schemeClr val="accent6">
              <a:lumMod val="20000"/>
              <a:lumOff val="8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8" name="Freeform 18"/>
          <p:cNvSpPr>
            <a:spLocks/>
          </p:cNvSpPr>
          <p:nvPr/>
        </p:nvSpPr>
        <p:spPr bwMode="auto">
          <a:xfrm>
            <a:off x="3008313" y="1469792"/>
            <a:ext cx="3281363" cy="2101850"/>
          </a:xfrm>
          <a:custGeom>
            <a:avLst/>
            <a:gdLst>
              <a:gd name="T0" fmla="*/ 5702 w 11402"/>
              <a:gd name="T1" fmla="*/ 11910 h 11910"/>
              <a:gd name="T2" fmla="*/ 11402 w 11402"/>
              <a:gd name="T3" fmla="*/ 2037 h 11910"/>
              <a:gd name="T4" fmla="*/ 0 w 11402"/>
              <a:gd name="T5" fmla="*/ 2036 h 11910"/>
              <a:gd name="T6" fmla="*/ 5702 w 11402"/>
              <a:gd name="T7" fmla="*/ 11910 h 11910"/>
            </a:gdLst>
            <a:ahLst/>
            <a:cxnLst>
              <a:cxn ang="0">
                <a:pos x="T0" y="T1"/>
              </a:cxn>
              <a:cxn ang="0">
                <a:pos x="T2" y="T3"/>
              </a:cxn>
              <a:cxn ang="0">
                <a:pos x="T4" y="T5"/>
              </a:cxn>
              <a:cxn ang="0">
                <a:pos x="T6" y="T7"/>
              </a:cxn>
            </a:cxnLst>
            <a:rect l="0" t="0" r="r" b="b"/>
            <a:pathLst>
              <a:path w="11402" h="11910">
                <a:moveTo>
                  <a:pt x="5702" y="11910"/>
                </a:moveTo>
                <a:lnTo>
                  <a:pt x="11402" y="2037"/>
                </a:lnTo>
                <a:cubicBezTo>
                  <a:pt x="7874" y="0"/>
                  <a:pt x="3528" y="0"/>
                  <a:pt x="0" y="2036"/>
                </a:cubicBezTo>
                <a:lnTo>
                  <a:pt x="5702" y="11910"/>
                </a:lnTo>
                <a:close/>
              </a:path>
            </a:pathLst>
          </a:custGeom>
          <a:noFill/>
          <a:ln w="857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9" name="Freeform 19"/>
          <p:cNvSpPr>
            <a:spLocks/>
          </p:cNvSpPr>
          <p:nvPr/>
        </p:nvSpPr>
        <p:spPr bwMode="auto">
          <a:xfrm>
            <a:off x="3070225" y="2603267"/>
            <a:ext cx="3155950" cy="1936750"/>
          </a:xfrm>
          <a:custGeom>
            <a:avLst/>
            <a:gdLst>
              <a:gd name="T0" fmla="*/ 1326 w 10965"/>
              <a:gd name="T1" fmla="*/ 3082 h 10965"/>
              <a:gd name="T2" fmla="*/ 7882 w 10965"/>
              <a:gd name="T3" fmla="*/ 1326 h 10965"/>
              <a:gd name="T4" fmla="*/ 9639 w 10965"/>
              <a:gd name="T5" fmla="*/ 7882 h 10965"/>
              <a:gd name="T6" fmla="*/ 3082 w 10965"/>
              <a:gd name="T7" fmla="*/ 9639 h 10965"/>
              <a:gd name="T8" fmla="*/ 1326 w 10965"/>
              <a:gd name="T9" fmla="*/ 3082 h 10965"/>
            </a:gdLst>
            <a:ahLst/>
            <a:cxnLst>
              <a:cxn ang="0">
                <a:pos x="T0" y="T1"/>
              </a:cxn>
              <a:cxn ang="0">
                <a:pos x="T2" y="T3"/>
              </a:cxn>
              <a:cxn ang="0">
                <a:pos x="T4" y="T5"/>
              </a:cxn>
              <a:cxn ang="0">
                <a:pos x="T6" y="T7"/>
              </a:cxn>
              <a:cxn ang="0">
                <a:pos x="T8" y="T9"/>
              </a:cxn>
            </a:cxnLst>
            <a:rect l="0" t="0" r="r" b="b"/>
            <a:pathLst>
              <a:path w="10965" h="10965">
                <a:moveTo>
                  <a:pt x="1326" y="3082"/>
                </a:moveTo>
                <a:cubicBezTo>
                  <a:pt x="2651" y="787"/>
                  <a:pt x="5587" y="0"/>
                  <a:pt x="7882" y="1326"/>
                </a:cubicBezTo>
                <a:cubicBezTo>
                  <a:pt x="10178" y="2651"/>
                  <a:pt x="10965" y="5587"/>
                  <a:pt x="9639" y="7882"/>
                </a:cubicBezTo>
                <a:cubicBezTo>
                  <a:pt x="8314" y="10178"/>
                  <a:pt x="5378" y="10965"/>
                  <a:pt x="3082" y="9639"/>
                </a:cubicBezTo>
                <a:cubicBezTo>
                  <a:pt x="787" y="8314"/>
                  <a:pt x="0" y="5378"/>
                  <a:pt x="1326" y="3082"/>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0" name="Freeform 20"/>
          <p:cNvSpPr>
            <a:spLocks/>
          </p:cNvSpPr>
          <p:nvPr/>
        </p:nvSpPr>
        <p:spPr bwMode="auto">
          <a:xfrm>
            <a:off x="3070225" y="2603267"/>
            <a:ext cx="3155950" cy="1936750"/>
          </a:xfrm>
          <a:custGeom>
            <a:avLst/>
            <a:gdLst>
              <a:gd name="T0" fmla="*/ 240 w 1988"/>
              <a:gd name="T1" fmla="*/ 343 h 1220"/>
              <a:gd name="T2" fmla="*/ 1429 w 1988"/>
              <a:gd name="T3" fmla="*/ 148 h 1220"/>
              <a:gd name="T4" fmla="*/ 1748 w 1988"/>
              <a:gd name="T5" fmla="*/ 877 h 1220"/>
              <a:gd name="T6" fmla="*/ 559 w 1988"/>
              <a:gd name="T7" fmla="*/ 1072 h 1220"/>
              <a:gd name="T8" fmla="*/ 240 w 1988"/>
              <a:gd name="T9" fmla="*/ 343 h 1220"/>
            </a:gdLst>
            <a:ahLst/>
            <a:cxnLst>
              <a:cxn ang="0">
                <a:pos x="T0" y="T1"/>
              </a:cxn>
              <a:cxn ang="0">
                <a:pos x="T2" y="T3"/>
              </a:cxn>
              <a:cxn ang="0">
                <a:pos x="T4" y="T5"/>
              </a:cxn>
              <a:cxn ang="0">
                <a:pos x="T6" y="T7"/>
              </a:cxn>
              <a:cxn ang="0">
                <a:pos x="T8" y="T9"/>
              </a:cxn>
            </a:cxnLst>
            <a:rect l="0" t="0" r="r" b="b"/>
            <a:pathLst>
              <a:path w="1988" h="1220">
                <a:moveTo>
                  <a:pt x="240" y="343"/>
                </a:moveTo>
                <a:cubicBezTo>
                  <a:pt x="481" y="88"/>
                  <a:pt x="1013" y="0"/>
                  <a:pt x="1429" y="148"/>
                </a:cubicBezTo>
                <a:cubicBezTo>
                  <a:pt x="1846" y="295"/>
                  <a:pt x="1988" y="622"/>
                  <a:pt x="1748" y="877"/>
                </a:cubicBezTo>
                <a:cubicBezTo>
                  <a:pt x="1508" y="1132"/>
                  <a:pt x="975" y="1220"/>
                  <a:pt x="559" y="1072"/>
                </a:cubicBezTo>
                <a:cubicBezTo>
                  <a:pt x="143" y="925"/>
                  <a:pt x="0" y="598"/>
                  <a:pt x="240" y="343"/>
                </a:cubicBezTo>
              </a:path>
            </a:pathLst>
          </a:custGeom>
          <a:noFill/>
          <a:ln w="1428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1" name="Freeform 21"/>
          <p:cNvSpPr>
            <a:spLocks/>
          </p:cNvSpPr>
          <p:nvPr/>
        </p:nvSpPr>
        <p:spPr bwMode="auto">
          <a:xfrm>
            <a:off x="3267075" y="2725505"/>
            <a:ext cx="2762250" cy="1693863"/>
          </a:xfrm>
          <a:custGeom>
            <a:avLst/>
            <a:gdLst>
              <a:gd name="T0" fmla="*/ 1160 w 9595"/>
              <a:gd name="T1" fmla="*/ 2697 h 9595"/>
              <a:gd name="T2" fmla="*/ 6897 w 9595"/>
              <a:gd name="T3" fmla="*/ 1160 h 9595"/>
              <a:gd name="T4" fmla="*/ 8435 w 9595"/>
              <a:gd name="T5" fmla="*/ 6897 h 9595"/>
              <a:gd name="T6" fmla="*/ 2697 w 9595"/>
              <a:gd name="T7" fmla="*/ 8435 h 9595"/>
              <a:gd name="T8" fmla="*/ 1160 w 9595"/>
              <a:gd name="T9" fmla="*/ 2697 h 9595"/>
            </a:gdLst>
            <a:ahLst/>
            <a:cxnLst>
              <a:cxn ang="0">
                <a:pos x="T0" y="T1"/>
              </a:cxn>
              <a:cxn ang="0">
                <a:pos x="T2" y="T3"/>
              </a:cxn>
              <a:cxn ang="0">
                <a:pos x="T4" y="T5"/>
              </a:cxn>
              <a:cxn ang="0">
                <a:pos x="T6" y="T7"/>
              </a:cxn>
              <a:cxn ang="0">
                <a:pos x="T8" y="T9"/>
              </a:cxn>
            </a:cxnLst>
            <a:rect l="0" t="0" r="r" b="b"/>
            <a:pathLst>
              <a:path w="9595" h="9595">
                <a:moveTo>
                  <a:pt x="1160" y="2697"/>
                </a:moveTo>
                <a:cubicBezTo>
                  <a:pt x="2320" y="689"/>
                  <a:pt x="4889" y="0"/>
                  <a:pt x="6897" y="1160"/>
                </a:cubicBezTo>
                <a:cubicBezTo>
                  <a:pt x="8906" y="2320"/>
                  <a:pt x="9595" y="4889"/>
                  <a:pt x="8435" y="6897"/>
                </a:cubicBezTo>
                <a:cubicBezTo>
                  <a:pt x="7275" y="8906"/>
                  <a:pt x="4706" y="9595"/>
                  <a:pt x="2697" y="8435"/>
                </a:cubicBezTo>
                <a:cubicBezTo>
                  <a:pt x="689" y="7275"/>
                  <a:pt x="0" y="4706"/>
                  <a:pt x="1160" y="2697"/>
                </a:cubicBezTo>
              </a:path>
            </a:pathLst>
          </a:custGeom>
          <a:solidFill>
            <a:srgbClr val="0833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2" name="Freeform 22"/>
          <p:cNvSpPr>
            <a:spLocks/>
          </p:cNvSpPr>
          <p:nvPr/>
        </p:nvSpPr>
        <p:spPr bwMode="auto">
          <a:xfrm>
            <a:off x="3267075" y="2725505"/>
            <a:ext cx="2762250" cy="1693863"/>
          </a:xfrm>
          <a:custGeom>
            <a:avLst/>
            <a:gdLst>
              <a:gd name="T0" fmla="*/ 210 w 1740"/>
              <a:gd name="T1" fmla="*/ 299 h 1067"/>
              <a:gd name="T2" fmla="*/ 1251 w 1740"/>
              <a:gd name="T3" fmla="*/ 129 h 1067"/>
              <a:gd name="T4" fmla="*/ 1530 w 1740"/>
              <a:gd name="T5" fmla="*/ 767 h 1067"/>
              <a:gd name="T6" fmla="*/ 489 w 1740"/>
              <a:gd name="T7" fmla="*/ 938 h 1067"/>
              <a:gd name="T8" fmla="*/ 210 w 1740"/>
              <a:gd name="T9" fmla="*/ 299 h 1067"/>
            </a:gdLst>
            <a:ahLst/>
            <a:cxnLst>
              <a:cxn ang="0">
                <a:pos x="T0" y="T1"/>
              </a:cxn>
              <a:cxn ang="0">
                <a:pos x="T2" y="T3"/>
              </a:cxn>
              <a:cxn ang="0">
                <a:pos x="T4" y="T5"/>
              </a:cxn>
              <a:cxn ang="0">
                <a:pos x="T6" y="T7"/>
              </a:cxn>
              <a:cxn ang="0">
                <a:pos x="T8" y="T9"/>
              </a:cxn>
            </a:cxnLst>
            <a:rect l="0" t="0" r="r" b="b"/>
            <a:pathLst>
              <a:path w="1740" h="1067">
                <a:moveTo>
                  <a:pt x="210" y="299"/>
                </a:moveTo>
                <a:cubicBezTo>
                  <a:pt x="421" y="76"/>
                  <a:pt x="887" y="0"/>
                  <a:pt x="1251" y="129"/>
                </a:cubicBezTo>
                <a:cubicBezTo>
                  <a:pt x="1615" y="258"/>
                  <a:pt x="1740" y="543"/>
                  <a:pt x="1530" y="767"/>
                </a:cubicBezTo>
                <a:cubicBezTo>
                  <a:pt x="1319" y="990"/>
                  <a:pt x="854" y="1067"/>
                  <a:pt x="489" y="938"/>
                </a:cubicBezTo>
                <a:cubicBezTo>
                  <a:pt x="125" y="809"/>
                  <a:pt x="0" y="523"/>
                  <a:pt x="210" y="299"/>
                </a:cubicBezTo>
              </a:path>
            </a:pathLst>
          </a:custGeom>
          <a:noFill/>
          <a:ln w="1428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2" name="Title 1"/>
          <p:cNvSpPr>
            <a:spLocks noGrp="1"/>
          </p:cNvSpPr>
          <p:nvPr>
            <p:ph type="title"/>
          </p:nvPr>
        </p:nvSpPr>
        <p:spPr/>
        <p:txBody>
          <a:bodyPr/>
          <a:lstStyle/>
          <a:p>
            <a:r>
              <a:rPr lang="en-US" dirty="0" smtClean="0"/>
              <a:t>Leading Brands Across Comprehensive Portfolio of Products and Services</a:t>
            </a:r>
            <a:endParaRPr lang="en-US" dirty="0"/>
          </a:p>
        </p:txBody>
      </p:sp>
      <p:sp>
        <p:nvSpPr>
          <p:cNvPr id="18" name="TextBox 17"/>
          <p:cNvSpPr txBox="1"/>
          <p:nvPr/>
        </p:nvSpPr>
        <p:spPr>
          <a:xfrm>
            <a:off x="3777339" y="1193113"/>
            <a:ext cx="1685077" cy="307777"/>
          </a:xfrm>
          <a:prstGeom prst="rect">
            <a:avLst/>
          </a:prstGeom>
        </p:spPr>
        <p:txBody>
          <a:bodyPr wrap="none" rtlCol="0">
            <a:spAutoFit/>
          </a:bodyPr>
          <a:lstStyle/>
          <a:p>
            <a:pPr>
              <a:spcBef>
                <a:spcPts val="1200"/>
              </a:spcBef>
            </a:pPr>
            <a:r>
              <a:rPr lang="en-US" b="1" kern="0" dirty="0" smtClean="0">
                <a:solidFill>
                  <a:schemeClr val="bg1"/>
                </a:solidFill>
                <a:latin typeface="+mn-lt"/>
              </a:rPr>
              <a:t>Building Controls</a:t>
            </a:r>
          </a:p>
        </p:txBody>
      </p:sp>
      <p:sp>
        <p:nvSpPr>
          <p:cNvPr id="21" name="TextBox 20"/>
          <p:cNvSpPr txBox="1"/>
          <p:nvPr/>
        </p:nvSpPr>
        <p:spPr>
          <a:xfrm rot="2515672">
            <a:off x="6780232" y="2163252"/>
            <a:ext cx="1669047" cy="307777"/>
          </a:xfrm>
          <a:prstGeom prst="rect">
            <a:avLst/>
          </a:prstGeom>
        </p:spPr>
        <p:txBody>
          <a:bodyPr wrap="none" rtlCol="0">
            <a:spAutoFit/>
          </a:bodyPr>
          <a:lstStyle/>
          <a:p>
            <a:pPr>
              <a:spcBef>
                <a:spcPts val="1200"/>
              </a:spcBef>
            </a:pPr>
            <a:r>
              <a:rPr lang="en-US" b="1" kern="0" dirty="0" smtClean="0">
                <a:solidFill>
                  <a:schemeClr val="bg1"/>
                </a:solidFill>
                <a:latin typeface="+mn-lt"/>
              </a:rPr>
              <a:t>HVAC Equipment</a:t>
            </a:r>
          </a:p>
        </p:txBody>
      </p:sp>
      <p:sp>
        <p:nvSpPr>
          <p:cNvPr id="22" name="TextBox 21"/>
          <p:cNvSpPr txBox="1"/>
          <p:nvPr/>
        </p:nvSpPr>
        <p:spPr>
          <a:xfrm>
            <a:off x="3322777" y="5613840"/>
            <a:ext cx="2879314" cy="307777"/>
          </a:xfrm>
          <a:prstGeom prst="rect">
            <a:avLst/>
          </a:prstGeom>
        </p:spPr>
        <p:txBody>
          <a:bodyPr wrap="none" rtlCol="0">
            <a:spAutoFit/>
          </a:bodyPr>
          <a:lstStyle/>
          <a:p>
            <a:pPr>
              <a:spcBef>
                <a:spcPts val="1200"/>
              </a:spcBef>
            </a:pPr>
            <a:r>
              <a:rPr lang="en-US" b="1" kern="0" dirty="0" smtClean="0">
                <a:solidFill>
                  <a:schemeClr val="bg1"/>
                </a:solidFill>
                <a:latin typeface="+mn-lt"/>
              </a:rPr>
              <a:t>Integrated Solutions &amp; Services</a:t>
            </a:r>
          </a:p>
        </p:txBody>
      </p:sp>
      <p:sp>
        <p:nvSpPr>
          <p:cNvPr id="23" name="TextBox 22"/>
          <p:cNvSpPr txBox="1"/>
          <p:nvPr/>
        </p:nvSpPr>
        <p:spPr>
          <a:xfrm rot="19198308">
            <a:off x="6932720" y="4648981"/>
            <a:ext cx="1338828" cy="307777"/>
          </a:xfrm>
          <a:prstGeom prst="rect">
            <a:avLst/>
          </a:prstGeom>
        </p:spPr>
        <p:txBody>
          <a:bodyPr wrap="none" rtlCol="0">
            <a:spAutoFit/>
          </a:bodyPr>
          <a:lstStyle/>
          <a:p>
            <a:pPr>
              <a:spcBef>
                <a:spcPts val="1200"/>
              </a:spcBef>
            </a:pPr>
            <a:r>
              <a:rPr lang="en-US" b="1" kern="0" dirty="0" smtClean="0">
                <a:solidFill>
                  <a:schemeClr val="bg1"/>
                </a:solidFill>
                <a:latin typeface="+mn-lt"/>
              </a:rPr>
              <a:t>Fire Products</a:t>
            </a:r>
          </a:p>
        </p:txBody>
      </p:sp>
      <p:sp>
        <p:nvSpPr>
          <p:cNvPr id="24" name="TextBox 23"/>
          <p:cNvSpPr txBox="1"/>
          <p:nvPr/>
        </p:nvSpPr>
        <p:spPr>
          <a:xfrm rot="2953262">
            <a:off x="647984" y="4456529"/>
            <a:ext cx="1717137" cy="307777"/>
          </a:xfrm>
          <a:prstGeom prst="rect">
            <a:avLst/>
          </a:prstGeom>
        </p:spPr>
        <p:txBody>
          <a:bodyPr wrap="none" rtlCol="0">
            <a:spAutoFit/>
          </a:bodyPr>
          <a:lstStyle/>
          <a:p>
            <a:pPr>
              <a:spcBef>
                <a:spcPts val="1200"/>
              </a:spcBef>
            </a:pPr>
            <a:r>
              <a:rPr lang="en-US" b="1" kern="0" dirty="0" smtClean="0">
                <a:solidFill>
                  <a:schemeClr val="bg1"/>
                </a:solidFill>
                <a:latin typeface="+mn-lt"/>
              </a:rPr>
              <a:t>Security Products</a:t>
            </a:r>
          </a:p>
        </p:txBody>
      </p:sp>
      <p:sp>
        <p:nvSpPr>
          <p:cNvPr id="25" name="TextBox 24"/>
          <p:cNvSpPr txBox="1"/>
          <p:nvPr/>
        </p:nvSpPr>
        <p:spPr>
          <a:xfrm rot="19042561">
            <a:off x="888740" y="2172144"/>
            <a:ext cx="1560042" cy="307777"/>
          </a:xfrm>
          <a:prstGeom prst="rect">
            <a:avLst/>
          </a:prstGeom>
        </p:spPr>
        <p:txBody>
          <a:bodyPr wrap="none" rtlCol="0">
            <a:spAutoFit/>
          </a:bodyPr>
          <a:lstStyle/>
          <a:p>
            <a:pPr>
              <a:spcBef>
                <a:spcPts val="1200"/>
              </a:spcBef>
            </a:pPr>
            <a:r>
              <a:rPr lang="en-US" b="1" kern="0" dirty="0" smtClean="0">
                <a:solidFill>
                  <a:schemeClr val="bg1"/>
                </a:solidFill>
                <a:latin typeface="+mn-lt"/>
              </a:rPr>
              <a:t>Energy &amp; Power</a:t>
            </a:r>
          </a:p>
        </p:txBody>
      </p:sp>
      <p:sp>
        <p:nvSpPr>
          <p:cNvPr id="26" name="TextBox 25"/>
          <p:cNvSpPr txBox="1"/>
          <p:nvPr/>
        </p:nvSpPr>
        <p:spPr>
          <a:xfrm>
            <a:off x="3390335" y="3212797"/>
            <a:ext cx="2590800" cy="646331"/>
          </a:xfrm>
          <a:prstGeom prst="rect">
            <a:avLst/>
          </a:prstGeom>
        </p:spPr>
        <p:txBody>
          <a:bodyPr wrap="square" rtlCol="0">
            <a:spAutoFit/>
          </a:bodyPr>
          <a:lstStyle/>
          <a:p>
            <a:pPr algn="ctr">
              <a:spcBef>
                <a:spcPts val="0"/>
              </a:spcBef>
            </a:pPr>
            <a:r>
              <a:rPr lang="en-US" sz="1800" b="1" kern="0" dirty="0" smtClean="0">
                <a:solidFill>
                  <a:schemeClr val="bg1"/>
                </a:solidFill>
                <a:latin typeface="+mn-lt"/>
              </a:rPr>
              <a:t>$32 billion</a:t>
            </a:r>
          </a:p>
          <a:p>
            <a:pPr algn="ctr">
              <a:spcBef>
                <a:spcPts val="0"/>
              </a:spcBef>
            </a:pPr>
            <a:r>
              <a:rPr lang="en-US" sz="1800" b="1" kern="0" dirty="0">
                <a:solidFill>
                  <a:schemeClr val="bg1"/>
                </a:solidFill>
                <a:latin typeface="+mn-lt"/>
              </a:rPr>
              <a:t>g</a:t>
            </a:r>
            <a:r>
              <a:rPr lang="en-US" sz="1800" b="1" kern="0" dirty="0" smtClean="0">
                <a:solidFill>
                  <a:schemeClr val="bg1"/>
                </a:solidFill>
                <a:latin typeface="+mn-lt"/>
              </a:rPr>
              <a:t>lobal leader</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7314" y="3759818"/>
            <a:ext cx="914400" cy="214576"/>
          </a:xfrm>
          <a:prstGeom prst="rect">
            <a:avLst/>
          </a:prstGeom>
        </p:spPr>
      </p:pic>
      <p:pic>
        <p:nvPicPr>
          <p:cNvPr id="13313" name="Picture 1331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619577" y="4467843"/>
            <a:ext cx="914400" cy="191567"/>
          </a:xfrm>
          <a:prstGeom prst="rect">
            <a:avLst/>
          </a:prstGeom>
        </p:spPr>
      </p:pic>
      <p:pic>
        <p:nvPicPr>
          <p:cNvPr id="13318" name="Picture 1331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786852" y="4260976"/>
            <a:ext cx="914400" cy="199938"/>
          </a:xfrm>
          <a:prstGeom prst="rect">
            <a:avLst/>
          </a:prstGeom>
        </p:spPr>
      </p:pic>
      <p:pic>
        <p:nvPicPr>
          <p:cNvPr id="13321" name="Picture 133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047" y="4754530"/>
            <a:ext cx="914400" cy="233837"/>
          </a:xfrm>
          <a:prstGeom prst="rect">
            <a:avLst/>
          </a:prstGeom>
        </p:spPr>
      </p:pic>
      <p:pic>
        <p:nvPicPr>
          <p:cNvPr id="13322" name="Picture 133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3062" y="3794483"/>
            <a:ext cx="914400" cy="257855"/>
          </a:xfrm>
          <a:prstGeom prst="rect">
            <a:avLst/>
          </a:prstGeom>
        </p:spPr>
      </p:pic>
      <p:pic>
        <p:nvPicPr>
          <p:cNvPr id="13323" name="Picture 133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3700" y="3830654"/>
            <a:ext cx="914400" cy="149894"/>
          </a:xfrm>
          <a:prstGeom prst="rect">
            <a:avLst/>
          </a:prstGeom>
        </p:spPr>
      </p:pic>
      <p:sp>
        <p:nvSpPr>
          <p:cNvPr id="3" name="Rectangle 2"/>
          <p:cNvSpPr/>
          <p:nvPr/>
        </p:nvSpPr>
        <p:spPr bwMode="auto">
          <a:xfrm>
            <a:off x="6080025" y="4575056"/>
            <a:ext cx="861682" cy="2381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Gill Sans MT" pitchFamily="34" charset="0"/>
            </a:endParaRPr>
          </a:p>
        </p:txBody>
      </p:sp>
      <p:pic>
        <p:nvPicPr>
          <p:cNvPr id="13320" name="Picture 13319"/>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76797" y="4550867"/>
            <a:ext cx="919162" cy="330125"/>
          </a:xfrm>
          <a:prstGeom prst="rect">
            <a:avLst/>
          </a:prstGeom>
        </p:spPr>
      </p:pic>
      <p:pic>
        <p:nvPicPr>
          <p:cNvPr id="2050" name="Picture 2" descr="http://www.atvideo.com/downloads/ae-specs/exacq_logo_tyco.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4941" y="3930589"/>
            <a:ext cx="779348" cy="286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vacr.pl/public/styles/img_640/public/article/mainPhoto/04/panoptix_metasys_0.jpg">
            <a:hlinkClick r:id="rId10"/>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0230" t="58877" r="17228" b="12325"/>
          <a:stretch/>
        </p:blipFill>
        <p:spPr bwMode="auto">
          <a:xfrm>
            <a:off x="4446536" y="1836848"/>
            <a:ext cx="1333988" cy="3271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johnsoncontrols.com/~/media/jci/be/united-states/our-brands/small-icons/becst_logo_york.jpg">
            <a:hlinkClick r:id="rId12"/>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3912" t="34785" r="2362" b="33879"/>
          <a:stretch/>
        </p:blipFill>
        <p:spPr bwMode="auto">
          <a:xfrm>
            <a:off x="6465093" y="2731219"/>
            <a:ext cx="1078524" cy="241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undoporterra.com.br/wp-content/uploads/2015/03/NOVO-LOGO-HELIAR.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9613" y="2183770"/>
            <a:ext cx="726342" cy="2508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ar.johnsoncontrols.com/content/us/en/products/power-solutions/battery-brands/lth/jcr%3Acontent/centerpar/textimage/image.img.jpg/1418067081098.jpg">
            <a:hlinkClick r:id="rId16"/>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9033" y="3151568"/>
            <a:ext cx="587390" cy="2832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johnsoncontrols.cn/content/cn/zh/products/power-solutions/battery-brands/mac/jcr%3Acontent/centerpar/textimage/image.img.jpg/MAC%20logo%202.jp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49904" y="3087339"/>
            <a:ext cx="533400" cy="35072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optimabatteries.com/packages/website_optima_batteries/themes/optimabatteries/images/_skin/header/ob.com_logo.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31806" y="2664424"/>
            <a:ext cx="635001" cy="31401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4.bp.blogspot.com/-aUuQutn_ZLI/VDZCLgtlxKI/AAAAAAAAABw/gg6gWiAVt1o/s1600/varta-logo.jpg">
            <a:hlinkClick r:id="rId22"/>
          </p:cNvPr>
          <p:cNvPicPr>
            <a:picLocks noChangeAspect="1" noChangeArrowheads="1"/>
          </p:cNvPicPr>
          <p:nvPr/>
        </p:nvPicPr>
        <p:blipFill>
          <a:blip r:embed="rId2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1680904" y="2748852"/>
            <a:ext cx="827146" cy="34797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ar.johnsoncontrols.com/content/us/en/products/power-solutions/battery-brands/powerframe-technology/jcr%3Acontent/centerpar/textimage/image.img.jpg/1418067049136.jp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34156" y="2549571"/>
            <a:ext cx="382448" cy="3732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johnsoncontrols.com/~/media/jci/be/united-states/our-brands/brand-page-logos/becst_logo_titus.jpg"/>
          <p:cNvPicPr>
            <a:picLocks noChangeAspect="1" noChangeArrowheads="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642" b="21247"/>
          <a:stretch/>
        </p:blipFill>
        <p:spPr bwMode="auto">
          <a:xfrm>
            <a:off x="6063265" y="3146002"/>
            <a:ext cx="788670" cy="31728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ruskin johnson controls br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ruskin johnson controls br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ruskin johnson controls bra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ruskin johnson controls bran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johnsoncontrols.com/~/media/jci/be/united-states/our-brands/brand-page-logos/becst_logo_ruskin.jpg"/>
          <p:cNvPicPr>
            <a:picLocks noChangeAspect="1" noChangeArrowheads="1"/>
          </p:cNvPicPr>
          <p:nvPr/>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t="28823" b="29247"/>
          <a:stretch/>
        </p:blipFill>
        <p:spPr bwMode="auto">
          <a:xfrm>
            <a:off x="6321438" y="2396342"/>
            <a:ext cx="1112481" cy="3109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johnsoncontrols.com/~/media/jci/be/united-states/our-brands/brand-page-logos/becst_logo_lau.jpg"/>
          <p:cNvPicPr>
            <a:picLocks noChangeAspect="1" noChangeArrowheads="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t="26000" b="17221"/>
          <a:stretch/>
        </p:blipFill>
        <p:spPr bwMode="auto">
          <a:xfrm>
            <a:off x="6818319" y="3034432"/>
            <a:ext cx="954789" cy="36140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data:image/jpeg;base64,/9j/4AAQSkZJRgABAQAAAQABAAD/2wCEAAkGBxQQEhUQEhQVFhEUGBgVFBYXFxQbGBQXGB4XFxgVGBcYHSoiGRslIBUUITEjJSksLi4uGB8zODMsNygtLi0BCgoKDg0OGxAQGy8mHyQwLCwyNDUsLCwvNC8sLCwsNDQsLCwvLCwsLDQsNCwsLywsLC0sLCwvLCwsLCwsLCwsLP/AABEIAKkBKgMBEQACEQEDEQH/xAAcAAEAAgMBAQEAAAAAAAAAAAAABQYDBAcBAgj/xABNEAABAwIEAwUEBAYOCwEAAAABAAIDBBEFBhIhEzFBByJRYXEUMoGRI0KhsRUzNWJyshYkNENSU1R0gpKTs8PRJjZzg6KjwcLS4fEX/8QAGgEBAAMBAQEAAAAAAAAAAAAAAAIDBAEFBv/EADMRAQACAQMCAwYEBgMBAAAAAAABAgMEERIhMRNB8AUiMlFhcTOBkcEUIzRC0eGhsfFi/9oADAMBAAIRAxEAPwDuKAgICAgICAgICAgICAgICAgICAgICAgINOrxBsckURvqmLmt8tLS4k/ID4hTrjm1ZtHkqvlitq1nvb/G6Lw3FnSV9VSuPciZC5gty1Al+/Xm1W3xRGGt/nurplm2a9PlsrWAYjJUYZiEfEfxYX1LWv1O1gG722de4tcgeFgtGbHWmak7dJ2MN+VbfSZbeW88CajpyAZat7A1zG/w290lxPK9r+huoZdJNclt+lYZs3tGuOYx1jlefJdKVzixpeAH2GoA3APgD1WOdt+jfSbTWOUbSzLiYgICAgICAgICAgICAgICAgICAgICAgICAgICAgICAggcy4oY9FPEfp5iGjxY0mxf687f+lq02GLb3t8MPN9oaqcfHDT47dPtHzRVXUcTFoIgbinY6/q5pv8A9iupXjpbWnzlVe/LXUpH9sT/AMx/4jso1XExauffYtcPgxzGD9VT1NeOmpHrqlpr8tVklB9mFVrbiLej4zJ8+ID94VuurtONPR235tXsYxWGngqHy++wsLOriHtsWtHq259VD2pvvX5ORbDhmc1o69vr+S7Ya6fE38SRzo6Rh2YwkcQj6pcNyB1PLwXk91OGcustyt0pHlHn+a2tqma+EHDiAatN+8G8rkLnOvLjv1evFq78d+rOpJCAgICAgICAgICAgICAgICAgICAgICAgICAgICAg8QUmikElRPiMv4mDU1nmWiwt8D83L08kccVcFe8vndP/N1OTV3+Gm8R69d0RlOqOusxKT6jHO/pPu7SP6rR8QrdVWIrTDU9n2m18mot63RmRZjHFiFW7myA7+Lna3feB81PWRvbHj+q7QTO2TJPrdpdlp0+2uPJtKb/AG/5Jr+vD7r9F3srPZ5AZZ+A33pGtA8t9z8ASfgo+1I9ys/Vl1WOck1rHnOztGYcVFDEylg2fptf+Lby1Hxcd+fmV81qtR4cca93oZckYKRip8mfKVAIITUyn6SUanOcdw3oCT48z6rmlpFKeJfvPVZpcfGvO3eVkC2tb1AQEBAQEBAQEBAQEBAQEEdR47TzSvp45mOmjvxGA95ljY3HTdTtjvWsWmOkuRMT0SKg68QVzLecIq6oqKZkcjX0xLXl+jS6znM7ulxPNp52WjLp7Y6VtM90K3i07QsizpiAgICAgICAgIPlyOOa50xFvcw6mHcYQHgfWf0Z5kHc+fovY0mOeufJ3l85r8laxXS4e0NTN59hoosPBHFlPFnt5W2v6gAeTCu6f+dmnLPaOkLc9Y02nrhjvPWWjXftTBQOUlbKDbrwxvf0LWD+uFKP5mq+lYXY6+FpfrZpZSPBw3E6k7XjETfUg/8AWQJqfezY6fmt0cbUtZg7EoNWIOcfqQuI8iS1v3Ep7S/Dj7rNPWJvE/L/AMWOqkNTVG/75KGjybq0gfKy+HtM5MvXzn92S0+Jl+8p3PNebimbsxgDnDxP1R8Bv8VT7Y1E8ow17d5enln+2F1pzdrT5D7l9BT4Y+y+OzIpuiAgICAgICAgICAgICDwoOT5B/LuIf7z9dq9PU/01GbH+JZJ4j2mufO+nw6kfVGO+t4JDdjYloDSSLgi5te211CmhiKRbLbjunObrtWN0rkvPkeIPdTvjdBVMBLonb3ANnaTYbi4uCAVVqNJOKItE71nzdpki3Tzc6yzmCWixDEOBTPqZZZXtaxlxp0ySElxANhuvQzYa5MVOVtoiP2hnx3mtrbRuvWUO0I1dSaGppzT1Pe0tuSCWjUWm4BabXPUEArDn0fCniUneF9Mu9uM9Ja2LdpcgqZKOkopJ5YnuY7vWHdNi4BoJt62UseiiaRe9tolyc3XaIZ8rdopqKr2GqpnU1Qb6QSSC4DVpIIBBIuRzG3NRzaPhTxKW3h2mXeeMxtL5xrtEkFU+joaR1VJFfiHVYC1tQAAN7XAvtv4ruPR1mkXyW4xJOX3uMRuncIzMXUT62shNKI9etriSQGbXAsDudgLb7eKovh2yRSk77p1t03lUT2pVEgfNT4dJJSsJ1SFzgbDme60gfM+dlr/AIClel77T8lfjTPWI6LVg2doKqjkrYw60LXGWPbW0tGq3OxuNwb2WXJpr48kUnzWVyRaN4VWPtQqpw6Slw2SSFt7vLndOY7rCL+hK1ToaVna99pVRnmesQtWRs5R4pG5zWGOWMgSRk3tqvZzXdWmx8OSzanTWwTET1iVmPJF4WdZljwoKVS4LBhLX1k7tb2l3D8rk6WtB3LzexPry3K9C+fJqdsVI2h5OHR4tJvlvO8+v+VGw2klxitLn8nHVKRyjjHJg+HdHxPit97U0uHaPy+7FjrbV5957fsw9p2LtmquBH+JpW8JtuWrbXb0sG/0SuaHFNcfKe9urVrMkTbhHaGbNkRocFpqQ7S1UvGlHUNHfsfT6EfAqvDbxdTa/lEbR6/Vqivh4Yr5ydhotVTE/Wj0D1B1EfJV+07dK1+6GnybZYp84lNYe3h1cbXbaJw0/B9l8Zj93NG/lP7s1I45YifKf3SmYqNz68x/xhjt6WAJ/wCF3yWLX4LX13H57f8AUPSvHv7OgNFtl9THTo0vV0EBAQEBAQEBAQEBAQEHiDjmV2OdiuLBnvlk4b+lq2XrZtowY9/oy0+Ozc7BJYxFUx7CfWxzgfeMemzfgHCT0J81H2nE8qz5O6ftLTc5smZwafcNI4pbyJbFpeTbna7AfMKXbRe9+X6ud83RvdlX5TxT9N397Koa38HH68odw/FZ84qP9Kaf/Zj+6nXaf0VvXnDs/jQ9yF+XsS9Zf7xq5qv6XG5j/Es9zYP9I6H9Bn+MmD+jv6+Rf8WG3mfJU8NRLieG1HDlILpYjazurgDysbX0uHPcEKGHVVtSMWWu8eSV8cxPKsq/i2a5cVwWd0jAJIJoRKWX0vYSCH2+rvzG/K60U09cGprET0mJQteb45Xvs2qoRhMDg5obHGRNcgBrxfiavDe53WHV1t49vuuxzHHo5vkFl4sYfGLU5hcG9BuZCwAeTT9oXo6rviie+/8AhnxdrTC89iP5NH+2l+8LF7R/G/KF2n+BCdjf7txIfn/4s6v1/wCHj+37Qji+KzrS8poEFMz1lWWukhdHJZrbte1xOlvM8QN6u6fLzW3SamuGJi0MGs0ls8xtPRH5ir4cDpPZqaxqpRsTbV4GZ/p0Hj6FWYq31eTnf4Y9bFuGlx8a91M7O8rurpxLID7PE4OeT++PBuGX6+LvL1WzWaiMVONe8s2kwzktyt2RHadj4ra57mm8MA4UfgdO73/F1x6NCno8Xh4o37z1aM9+Vto8k9k+F+HcCSRpa8kTOB5lkgt+p9oXk63LzzTt2jp6/N5WbJbDqYtaPh/6lcM5Ydpe2si3Y/S4kcmu2LXeh2+XmvB1mKa28SvqXo6rH1jLXtK2UDI6jg1lu/o28tVr/Kx+ZWylKZJrm267PQxzF4i6TWhYICAgICAgICAgICAgICCv50qK2OFv4PjY+Zzw12q3dYQ7v7kDYgfNXYIxTb+bO0IXm23uofs4ybLQ8apqnh9VUG79O4aLlxu6wu4uJJsLcldq9TXLtWkbRCOLHNd5nu8xzswpamZ1RG+WnkeSX8FwAcT7xsRtfra10x67JSvGdpj6lsNZndK5TyXTYaCYQXSuFnSvILyOekW2aOthzVWfU3zfF2+SVMcU7Pcu5QioaioqY3yOfUm7w4tsO85/dsPFxTLqLZKxWfIrjiszMPKnKEUmIMxMvk40Y0hoLdBGl7Nxa/J56+CRqLRinF5STSJtye4PlCKlrJ65j3mSo1a2uLdI1EO2sL9Eyai18cY57QRSImZMSyjFPXQ4g57xLCAGtBboNtXPa/1z1SmotXHOPykmkTbkhcV7L4Z5ZJRU1TOM4vka140uJ57Ecum/QK7HrrUrEcYnZC2LfzWHAsqU1HTupY4wYpL8XX3jKSLHVfntYW5WVGTPfJfnM9VlaRWNoVao7IaUuOiaojicbmJrmlp8u8CT8brTHtDJt1iJn5qvAqtNJlWnhpH0MLSyKRrmuIN3kvFi8uPN3r5dFmtnvbJ4lusrYpERtD6ypl2PDoPZonPczU5932vd1r8gNtlzPmtltysUrxjaGrljJ0WHyzzxvkc6oOp4dpsO85/dsB1eVPNqLZaxWfJytIrMysizpiAg5/j3ZqKqr9o47hHIdUrXXc/ybG4nZvSx93p5ehi1848fHbr5MeTSRe/KZaPaPmWPC6ZuG0YDJXtt3duDGebr9Xu38+Z9e6TDbPk8S/WIWZLRjpxq5vlLKktaHStjLqeH3vzz/FtH1rcz5eq9LPqK45isz1l5ueuXwbWxxvPrq7DSmPFoNDiGVUQtqt9turT1HQrw9Rh4W6dkMNqe0MO1ul6+v0lLZZw2aOB0FSGOYLtY2+rudQdrafDyWeY3jaW/RYcuPH4eXbby+ydYwAAAWA2A8Ebn0uggICAgICAgICAgICAgIPLIPUBBznOOfJxVfg3DYxJVXs97hdrDa5a0XAuAblx2HLdb8Gkrw8XLO0KL5Z3417tNsOZISHmSnmBIuw8Mhtza5AYw2F+hPLqpzOitG0RMevzIjLHm6c6QNbdxAAG5OwHz5Lze89F7yGoa8XY5rh4tII+YXZiY7j7fIGi5IAHMk2A+K5HUY4Kpkl9D2utz0uBt8l2YmO8ObqpnDOjqCqpaZsTXipIBcXkaO+1nKxv71/gtWDTeLS1t+yF8nGYhbmSB3Ig+huskxMd1jG+tjDtBewP/AIJc2/yuu8bd9nN4fU9SyMXe5rR0LiB96REz2d3fbHggEEEHkRuCuT9Ry/sqrZZMQxJr5JHta7utc9zg36WYd0E7bAcvBenra1jDjmI9bQoxTMzLpb6uNrtBewP/AIJc0H5XuvNis99l28M646INeroo5hplYx7fBzQR9q7FpjtLm0PaOjjhYI4mNZG3k1oAAvubAJa02neXYjZ9sha25AAJ3NgBdN5RilY7QyLiQgICAgICAgICAgICAgICAgICDwoOO9kNnYnXuf8AjrPtfnYyu4n2hgXra7phpEdv9M2H45diXkNLjOKROx3GJKKWRzaOm1jQ0jfh2aTY3GsuNrkGwG1l7FJjTaeLxHvSzTPiZOPlDVzTg/7HKqnqaJ7xFKSJGOIIIYW6mOsBqBa42vuCDupYcv8AF47VyR1hy8eHaJhs50w9uIY5DSSvk4EscbtId7vde67Q4FoJ0i5so6e84tNN6xG8SXjlkiGpnHLDMDqaSponyNL32IcQTsW3FwBdrgSCDdSwZ51NLVyQXjhMTDL2p4BEMTp93/t0t4242s6OLubbbE877postvAt/wDLmakTeJWDMeVYsIwmrZSyTDiOY4uLwHDdrbAxtbsRzHms+LPbPnrN4josvXhSdmlkfIlF7JT4rIJHTMaagjUNJczUbadPLug+NxzU9Tq8viWxR27GOkRXkislZcGYJJ66vke7S4MaxhAAJGrSCQdLGhwsBa5uTdW6nN/CxGPHCGOvOZmZbmVy/BsYGFtkc+km91rvq6mucx9hsHXaWmwAN7qGbbUafxZj3odpM0vx8mPIAlNRjQp/x+l/C/T1z6fjey7quPDFy7f6gx7+9sruWMMwuoD4cTknhrnPIL3EgC9ranOaQ13O5f8AArRnvnr1wxE1Qx7f3d36Gp42ta1rfdaAG+gFh9i8GZmZ3lshkXAQEBAQEBAQEBAQEBAQEBAQEBAQEBAQCg5VmzKVXR1pxXDRrLiXSQi1wTbWA241sda5A3B5X6eng1GPJi8HL+rPfHaLcqvuPtDxKS0ceEScbqXGUN+TowB8XLk6PBHWcnT8v8uxltPTi1sewmrwvEjitLA6eGYEyxtuXNL7a2ENBPMBwcAd7gqWPJjzYfBvO0x2lG1bUtyiGpX09bmGqg10r6WjhJ1GTVuHFpfbU1upxDQ0ACw3JKnWcWkpO1t7STE5bRvG0QmcSwqb9kMEzYZPZ2xtBkDHcMWZILF9rdR81TXJX+EmJnrulNZ8WJffbHhs0/snBhkl0yEu0Mc7SO7ubDZc0F615cp26GaJnbZr9r2HT8eiroonyx05OsMBJBD43tuACbHSRe2ylob143xzO0z/ALM0T0mH1jOOz4thtW1tDUROaYuGC15MwLgTpGgbt07gX2IXMeKuDNWecT3LWm9JjZach0Lm4XTwTMcx3CLHscC1wuXAgg7jYrNqbxOabV+ayke7EOf4J7dl2SWH2SSqpZCC18YduQLNddrXWJAALSByuCt+TwtXWLcuMwojljmem8JHJ+B1VdiX4XrYjAxm8UbrhxOksaLGx0tDibkC5OwCr1GXHiw+Djnf5pUrNrc5fGRKSppKnFag0sxJDnQtLHN4zhJM5rWkje928uhXdTal6Y68o+v6QY4mJnoiM44lPizGQjCJo6sOF5C11wBe7A9zG903HvEAK3BSmCZt4kTVDJM3jbi63legfTUkEEp1SRxtY83vuB4nn4Lys1ovkm0dplprG0bJVVpCAgICAgICAgICAgICAgICAgICAgICAg8sg9QeWQLIFkCyBZAsgWQLIFkCyBZB6gICAgICAgICAgICAgICAgICAgICAgICAgICAgICAgICAgICAgICAgICAgICAgICAgICAgICAgICAgICAgICAgICAgICAgICAgICAgICAgICAgICAgICAgICAgICAgICAgICAgIIibM9Gyb2Z9TA2o1NZwjI0P1Otpbpve51DbzQS6CIlzPRtm9mdUwio1BnCMjQ/UbWbpve5uPmg+sVzLSUjhHUVMMTyNQbJI1pI5XsTy2KDDXZuoYHmOarp45AAS18jA4BwDmmxPUEH4oMH7O8N/l1L/bR/wCaD6izvhziGtraYucQABKwkk7AAX3KDexbH6ak0ipnih130cR7W6rWva53tcfNBlwrFoKppkp5Y5WA6S6NwcAR0uOu4QbhKCuV+fcOgcWSVkAeNiA7UQRzB0XsfVBvYNmWkrP3NURSkblrHtLgPEt5j5IMuLY7TUmn2meKHXfTxHtbqtztc78wg26SqZMxssbmvjeNTXNNw4HkQRzCDTxfHqak0+0zxQ676OI9rdWm17XO9rj5oPanHaaOFtS+eJtO+2mVz2hjtW7bOOxugy4ZikNUzi08rJY7lupjg5txzFx6hBuICAgICAgICAgICAgICAgICAgICAg/OebZWszC6R5DWMrKV73Hk1rRA5zj5AAlB2j9nuG/y2n/ALRqDi9ZVsnzCJontfE+rgLHtNw4WiFweu4I+CDe7fv3a3+bj9Z6DpdZ2eUFa4VM8TnSvZGHESytB0sa0bNcByAQcbzvgcNLi3scLSINdM3SXOJtJo194m+9z6IOww9leGMc2QQvBY4PF5prAtIcDYu8QEHNcUecfxsQgn2ZhMYI6QxfjHjwL3cvIt8EG32VYk/DcTmw2Y2bK50Z8BMz3Hf02X+bEEv275mki4VBG4sbIwzTlpsXMuWtZcb6SWvJ8dIHK6CTyF2aUQo4ZamBs08rGyO13LWaxqDGt5CwIF7XQQ2ceyqVtSyfCWtjAGogylvCkBFjGTcgHw5bedkGDtsMpgw/jgCfS/ihpuNdmarHwvdBasiZxoYMOpIZauBkjIWNe1zwC0gbgjoUFI7bccp6x9GaaaOYRtnD9Dg7Tq4Om9uV9Lvkgk83/wCrFD+jS/qoLD2E/kw/zib7wg6IgICAgICAgICAgICAgICAgICAgICD85ZwgbLmB8TxdklXTRvG4u17YGuFxvyJQdb/APy3Cv5L/wA2f/zQcjmoI6bH208LdMUdXC1jbk2BEbubiSdyeZQSHb9+7W/zcfrPQd2w/wDFR/oN+4IOBdpv5e/3lH98aDqPaxmL2GgeGG08/wBDF4jV77x6N1H1sg5T2dNxGkD6qhoeO2UCMSOtZrWE6mtGtvM2ufzQg0c+R1xnFfVUppJZCwNe22l0sYux/vGzwGt+DAg3u0+Y4hFR4q0dyaA00tv3uaNzyWHwuXyW/RQdj7P8ww1lFAWPbxGRsZKy41Me1oDgR4dQfAhBXO0LtP8AwdM2CnZFO4NLpiXkCM7aW3aDuRc26bIK32y1Uk1Nh0szBHK9r3vYOTC4MJbv4XQWHJXZ7h1TQUs81PqlkhY97uJMLuIuTYPsPggpvbHlmlw91IKSLhiUTmTvSO1aODp99xtbW7l4oJrN/wDqxQ/o0n6qCw9hP5MP84m+8IOiICAgICAgICAgICAgICAgICAgICDy6CpVvZ1RzVn4QdxePxGTbSWZrj06e7bl3GoLcgqNT2d0clZ+EHcX2jiNl2f3dTNIHdty7oQfea+z+kxOUTVHF1hmgaH6RpuTyt5lBaIYw1oaOTQAPQbIKrjXZ5SVdV7bLxeNeM919m3jtp7tvzQgzZsyNTYm9klSZrxtLWBj9LW6jdxtbmbN/qhBN4PhkdJBHTQi0UTQxg5mw6k9SeZPmg1cz5fgxCA09QDw9TX3adLmubyId06j0JQR+X8k0lLBLTRh0lNOdT45XCRpNgLi4/Nb/VCCuYj2K4fK7W11RF+ax7HNHpxWOI+aCTy92W4fRObI2N0sjTdrpnB2kjcEMaAwG/WyCUzbk2nxPh+0cT6LVp0P0+9a99t+SCVwfDWUsEdNFfhxNDGajc2GwueqCJzdkqmxQxGp4l4dYZofp9/Tqvtv7jUHuI5Mpp6KPDn8T2eIMDLOs76MWbd1kHxh1HSYHS8NrnNhMhI1Eve58lu60NF3HbkB4qN7xWN5XYNPkz24Y469/wBPnKxRvuAbEXF99j8R0KkqmNp2faOCAgICAgICAgICAgICAgICAgIOWYbTthzNJFECGeyOfo1O063FpJsSbXQSEfaBVPNZHHQAy0JPF/bH0eloLiQ/hbuNtmgcgSSNgQ28Q7Q2R0dHWCMD20ta3iyaI4SQSTJKGmwFj038kGTMucaigoRXPpYn2cGvDKm7Q1xDWSMeIu+DcbWFvNB9UmcpW1kFHVUog9rY59M4S6yS0ajHKNADH28C4X2ueaCNypibjVYq5lMRUxuj1sdVufHI6ziNN47RCwHQ87bWQZctdoM1ZCKx1HwqFrZXTTGYHRww42YzSDINmgnbdx56Sgx4Z2mcV1OTT/RVD9HcfI+WEO2Y+VvCDdJ2vZx036oLjmKaWOmlfC0OkDHEAvLLbbu1BrtwLkbb26IKBlWrnrcCe6ra2WPgTPZO+Qukke10li6MsGgttYEPd7o5IMGU84y0eH4dqpSaSQx0xmMgDy9xI1ti07x36lwJsdrWJCwY32gCGqmo4o2OfAwOkdJI9gL3DU2JgZG8kkEbmwFxzQWTLeLiupo6kMfHxAbxvBDmEEtc038wd+oQchxWgnixiufQFzX0LIaiOAOdw5WuazjR6b7XDnEWHNBOYnj7K3E8DqYHngzCoJAPUNF2uA6tNwgkKntQGqcwwCSOnkMVtbxLPpNnuiY2JzbDoHOGryQSdZno008LKmnLKWpaTT1DXueXusHNifFwwWSOB2Fzv9gV3tAxapfhbsQNKaSVjxwnOlPtEEZexofo0ANe++ktvdoN7nkuTWJneVlMt61mlZ2ie/1dDwCeeSEOqI2Rv2sGSmUObZpDi4sZYkl21jy57rqtJICAgICAgICAgICAgICAgICAgIKlHlWQYw7FNbOEYODo72u+xv4W2QfGHZSlidiji9h9vLjHbV3Lsczv7eY5IMdJlmohw6noA2knEbSyZk/E4bx0LSGkgjzagqOcstHDMvz075NWqoZKGtLiyFrpI7RRl+5a23M8ySUFppMrVNRW0tbWSQFlHG5sLYg+8j3gAyP1bM2sdIJt4oJDAcsyU9XiFS57C2scxzANV2aWlp1XFuvRBjyflA0uFjDKhzX3bK15ZexbI5x2uPByDBlLA8Qw9jKPi001LG6zJHCVszYr30aANJI3AOoILdWQcSN8d7B7XNv4agRf7UFPyrleqpcOfhkroCwRSxwysMmpxkMjryMLbNA1jkSgwVWRpX4dQ0Ikj10ksMj3d7S4REkhu17m45oNmtyrUw4g/EqCSK87Q2ohm1hry0ANe17AS0iw6ePigteHiXht4+ji76uHq0Dc2ALtztbdBXsLyxJFitXiJewx1EUcbWDVqaWBgJPS3dPLxQQUXZs6HFY66CRjaRkjpuAdV2SSMLJOH0AJ0n/4EG5hOVKzDZ6h1DJA+lqZDMYZ+I0xSO94scwHUOQsbbAeFyEnmbJUWJBvtT3ktjLWNY4tjZI4WMzW9XDpqJ2+KCOxDKVXV4Q/DKmeN050tZOA6zwxzXtMgIuHd2xIv4oLTgbZ2xBtSIhINvonPc3SAADd7Qb89rIJBAQEBAQEBAQEBAQEBAQEBAQEBAQEBB8SRhws4AjwIBHyKD7AQEBAQEBAQEBAQEBAQEBAQEBAQEBAQEBAQEBAQEBAQEBAQEBAQEBAQEBAQEBAQEBAQEBAQEBAQEBAQEBAQEBAQEBAQEBAQEBAQEBAQEBAQEBAQEBAQEBAQEBAQEBAQEBAQEBAQE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data:image/jpeg;base64,/9j/4AAQSkZJRgABAQAAAQABAAD/2wCEAAkGBxQQEhUQEhQVFhEUGBgVFBYXFxQbGBQXGB4XFxgVGBcYHSoiGRslIBUUITEjJSksLi4uGB8zODMsNygtLi0BCgoKDg0OGxAQGy8mHyQwLCwyNDUsLCwvNC8sLCwsNDQsLCwvLCwsLDQsNCwsLywsLC0sLCwvLCwsLCwsLCwsLP/AABEIAKkBKgMBEQACEQEDEQH/xAAcAAEAAgMBAQEAAAAAAAAAAAAABQYDBAcBAgj/xABNEAABAwIEAwUEBAYOCwEAAAABAAIDBBEFBhIhEzFBByJRYXEUMoGRI0KhsRUzNWJyshYkNENSU1R0gpKTs8PRJjZzg6KjwcLS4fEX/8QAGgEBAAMBAQEAAAAAAAAAAAAAAAIDBAEFBv/EADMRAQACAQMCAwYEBgMBAAAAAAABAgMEERIhMRNB8AUiMlFhcTOBkcEUIzRC0eGhsfFi/9oADAMBAAIRAxEAPwDuKAgICAgICAgICAgICAgICAgICAgICAgINOrxBsckURvqmLmt8tLS4k/ID4hTrjm1ZtHkqvlitq1nvb/G6Lw3FnSV9VSuPciZC5gty1Al+/Xm1W3xRGGt/nurplm2a9PlsrWAYjJUYZiEfEfxYX1LWv1O1gG722de4tcgeFgtGbHWmak7dJ2MN+VbfSZbeW88CajpyAZat7A1zG/w290lxPK9r+huoZdJNclt+lYZs3tGuOYx1jlefJdKVzixpeAH2GoA3APgD1WOdt+jfSbTWOUbSzLiYgICAgICAgICAgICAgICAgICAgICAgICAgICAgICAggcy4oY9FPEfp5iGjxY0mxf687f+lq02GLb3t8MPN9oaqcfHDT47dPtHzRVXUcTFoIgbinY6/q5pv8A9iupXjpbWnzlVe/LXUpH9sT/AMx/4jso1XExauffYtcPgxzGD9VT1NeOmpHrqlpr8tVklB9mFVrbiLej4zJ8+ID94VuurtONPR235tXsYxWGngqHy++wsLOriHtsWtHq259VD2pvvX5ORbDhmc1o69vr+S7Ya6fE38SRzo6Rh2YwkcQj6pcNyB1PLwXk91OGcustyt0pHlHn+a2tqma+EHDiAatN+8G8rkLnOvLjv1evFq78d+rOpJCAgICAgICAgICAgICAgICAgICAgICAgICAgICAg8QUmikElRPiMv4mDU1nmWiwt8D83L08kccVcFe8vndP/N1OTV3+Gm8R69d0RlOqOusxKT6jHO/pPu7SP6rR8QrdVWIrTDU9n2m18mot63RmRZjHFiFW7myA7+Lna3feB81PWRvbHj+q7QTO2TJPrdpdlp0+2uPJtKb/AG/5Jr+vD7r9F3srPZ5AZZ+A33pGtA8t9z8ASfgo+1I9ys/Vl1WOck1rHnOztGYcVFDEylg2fptf+Lby1Hxcd+fmV81qtR4cca93oZckYKRip8mfKVAIITUyn6SUanOcdw3oCT48z6rmlpFKeJfvPVZpcfGvO3eVkC2tb1AQEBAQEBAQEBAQEBAQEEdR47TzSvp45mOmjvxGA95ljY3HTdTtjvWsWmOkuRMT0SKg68QVzLecIq6oqKZkcjX0xLXl+jS6znM7ulxPNp52WjLp7Y6VtM90K3i07QsizpiAgICAgICAgIPlyOOa50xFvcw6mHcYQHgfWf0Z5kHc+fovY0mOeufJ3l85r8laxXS4e0NTN59hoosPBHFlPFnt5W2v6gAeTCu6f+dmnLPaOkLc9Y02nrhjvPWWjXftTBQOUlbKDbrwxvf0LWD+uFKP5mq+lYXY6+FpfrZpZSPBw3E6k7XjETfUg/8AWQJqfezY6fmt0cbUtZg7EoNWIOcfqQuI8iS1v3Ep7S/Dj7rNPWJvE/L/AMWOqkNTVG/75KGjybq0gfKy+HtM5MvXzn92S0+Jl+8p3PNebimbsxgDnDxP1R8Bv8VT7Y1E8ow17d5enln+2F1pzdrT5D7l9BT4Y+y+OzIpuiAgICAgICAgICAgICDwoOT5B/LuIf7z9dq9PU/01GbH+JZJ4j2mufO+nw6kfVGO+t4JDdjYloDSSLgi5te211CmhiKRbLbjunObrtWN0rkvPkeIPdTvjdBVMBLonb3ANnaTYbi4uCAVVqNJOKItE71nzdpki3Tzc6yzmCWixDEOBTPqZZZXtaxlxp0ySElxANhuvQzYa5MVOVtoiP2hnx3mtrbRuvWUO0I1dSaGppzT1Pe0tuSCWjUWm4BabXPUEArDn0fCniUneF9Mu9uM9Ja2LdpcgqZKOkopJ5YnuY7vWHdNi4BoJt62UseiiaRe9tolyc3XaIZ8rdopqKr2GqpnU1Qb6QSSC4DVpIIBBIuRzG3NRzaPhTxKW3h2mXeeMxtL5xrtEkFU+joaR1VJFfiHVYC1tQAAN7XAvtv4ruPR1mkXyW4xJOX3uMRuncIzMXUT62shNKI9etriSQGbXAsDudgLb7eKovh2yRSk77p1t03lUT2pVEgfNT4dJJSsJ1SFzgbDme60gfM+dlr/AIClel77T8lfjTPWI6LVg2doKqjkrYw60LXGWPbW0tGq3OxuNwb2WXJpr48kUnzWVyRaN4VWPtQqpw6Slw2SSFt7vLndOY7rCL+hK1ToaVna99pVRnmesQtWRs5R4pG5zWGOWMgSRk3tqvZzXdWmx8OSzanTWwTET1iVmPJF4WdZljwoKVS4LBhLX1k7tb2l3D8rk6WtB3LzexPry3K9C+fJqdsVI2h5OHR4tJvlvO8+v+VGw2klxitLn8nHVKRyjjHJg+HdHxPit97U0uHaPy+7FjrbV5957fsw9p2LtmquBH+JpW8JtuWrbXb0sG/0SuaHFNcfKe9urVrMkTbhHaGbNkRocFpqQ7S1UvGlHUNHfsfT6EfAqvDbxdTa/lEbR6/Vqivh4Yr5ydhotVTE/Wj0D1B1EfJV+07dK1+6GnybZYp84lNYe3h1cbXbaJw0/B9l8Zj93NG/lP7s1I45YifKf3SmYqNz68x/xhjt6WAJ/wCF3yWLX4LX13H57f8AUPSvHv7OgNFtl9THTo0vV0EBAQEBAQEBAQEBAQEHiDjmV2OdiuLBnvlk4b+lq2XrZtowY9/oy0+Ozc7BJYxFUx7CfWxzgfeMemzfgHCT0J81H2nE8qz5O6ftLTc5smZwafcNI4pbyJbFpeTbna7AfMKXbRe9+X6ud83RvdlX5TxT9N397Koa38HH68odw/FZ84qP9Kaf/Zj+6nXaf0VvXnDs/jQ9yF+XsS9Zf7xq5qv6XG5j/Es9zYP9I6H9Bn+MmD+jv6+Rf8WG3mfJU8NRLieG1HDlILpYjazurgDysbX0uHPcEKGHVVtSMWWu8eSV8cxPKsq/i2a5cVwWd0jAJIJoRKWX0vYSCH2+rvzG/K60U09cGprET0mJQteb45Xvs2qoRhMDg5obHGRNcgBrxfiavDe53WHV1t49vuuxzHHo5vkFl4sYfGLU5hcG9BuZCwAeTT9oXo6rviie+/8AhnxdrTC89iP5NH+2l+8LF7R/G/KF2n+BCdjf7txIfn/4s6v1/wCHj+37Qji+KzrS8poEFMz1lWWukhdHJZrbte1xOlvM8QN6u6fLzW3SamuGJi0MGs0ls8xtPRH5ir4cDpPZqaxqpRsTbV4GZ/p0Hj6FWYq31eTnf4Y9bFuGlx8a91M7O8rurpxLID7PE4OeT++PBuGX6+LvL1WzWaiMVONe8s2kwzktyt2RHadj4ra57mm8MA4UfgdO73/F1x6NCno8Xh4o37z1aM9+Vto8k9k+F+HcCSRpa8kTOB5lkgt+p9oXk63LzzTt2jp6/N5WbJbDqYtaPh/6lcM5Ydpe2si3Y/S4kcmu2LXeh2+XmvB1mKa28SvqXo6rH1jLXtK2UDI6jg1lu/o28tVr/Kx+ZWylKZJrm267PQxzF4i6TWhYICAgICAgICAgICAgICCv50qK2OFv4PjY+Zzw12q3dYQ7v7kDYgfNXYIxTb+bO0IXm23uofs4ybLQ8apqnh9VUG79O4aLlxu6wu4uJJsLcldq9TXLtWkbRCOLHNd5nu8xzswpamZ1RG+WnkeSX8FwAcT7xsRtfra10x67JSvGdpj6lsNZndK5TyXTYaCYQXSuFnSvILyOekW2aOthzVWfU3zfF2+SVMcU7Pcu5QioaioqY3yOfUm7w4tsO85/dsPFxTLqLZKxWfIrjiszMPKnKEUmIMxMvk40Y0hoLdBGl7Nxa/J56+CRqLRinF5STSJtye4PlCKlrJ65j3mSo1a2uLdI1EO2sL9Eyai18cY57QRSImZMSyjFPXQ4g57xLCAGtBboNtXPa/1z1SmotXHOPykmkTbkhcV7L4Z5ZJRU1TOM4vka140uJ57Ecum/QK7HrrUrEcYnZC2LfzWHAsqU1HTupY4wYpL8XX3jKSLHVfntYW5WVGTPfJfnM9VlaRWNoVao7IaUuOiaojicbmJrmlp8u8CT8brTHtDJt1iJn5qvAqtNJlWnhpH0MLSyKRrmuIN3kvFi8uPN3r5dFmtnvbJ4lusrYpERtD6ypl2PDoPZonPczU5932vd1r8gNtlzPmtltysUrxjaGrljJ0WHyzzxvkc6oOp4dpsO85/dsB1eVPNqLZaxWfJytIrMysizpiAg5/j3ZqKqr9o47hHIdUrXXc/ybG4nZvSx93p5ehi1848fHbr5MeTSRe/KZaPaPmWPC6ZuG0YDJXtt3duDGebr9Xu38+Z9e6TDbPk8S/WIWZLRjpxq5vlLKktaHStjLqeH3vzz/FtH1rcz5eq9LPqK45isz1l5ueuXwbWxxvPrq7DSmPFoNDiGVUQtqt9turT1HQrw9Rh4W6dkMNqe0MO1ul6+v0lLZZw2aOB0FSGOYLtY2+rudQdrafDyWeY3jaW/RYcuPH4eXbby+ydYwAAAWA2A8Ebn0uggICAgICAgICAgICAgIPLIPUBBznOOfJxVfg3DYxJVXs97hdrDa5a0XAuAblx2HLdb8Gkrw8XLO0KL5Z3417tNsOZISHmSnmBIuw8Mhtza5AYw2F+hPLqpzOitG0RMevzIjLHm6c6QNbdxAAG5OwHz5Lze89F7yGoa8XY5rh4tII+YXZiY7j7fIGi5IAHMk2A+K5HUY4Kpkl9D2utz0uBt8l2YmO8ObqpnDOjqCqpaZsTXipIBcXkaO+1nKxv71/gtWDTeLS1t+yF8nGYhbmSB3Ig+huskxMd1jG+tjDtBewP/AIJc2/yuu8bd9nN4fU9SyMXe5rR0LiB96REz2d3fbHggEEEHkRuCuT9Ry/sqrZZMQxJr5JHta7utc9zg36WYd0E7bAcvBenra1jDjmI9bQoxTMzLpb6uNrtBewP/AIJc0H5XuvNis99l28M646INeroo5hplYx7fBzQR9q7FpjtLm0PaOjjhYI4mNZG3k1oAAvubAJa02neXYjZ9sha25AAJ3NgBdN5RilY7QyLiQgICAgICAgICAgICAgICAgICDwoOO9kNnYnXuf8AjrPtfnYyu4n2hgXra7phpEdv9M2H45diXkNLjOKROx3GJKKWRzaOm1jQ0jfh2aTY3GsuNrkGwG1l7FJjTaeLxHvSzTPiZOPlDVzTg/7HKqnqaJ7xFKSJGOIIIYW6mOsBqBa42vuCDupYcv8AF47VyR1hy8eHaJhs50w9uIY5DSSvk4EscbtId7vde67Q4FoJ0i5so6e84tNN6xG8SXjlkiGpnHLDMDqaSponyNL32IcQTsW3FwBdrgSCDdSwZ51NLVyQXjhMTDL2p4BEMTp93/t0t4242s6OLubbbE877postvAt/wDLmakTeJWDMeVYsIwmrZSyTDiOY4uLwHDdrbAxtbsRzHms+LPbPnrN4josvXhSdmlkfIlF7JT4rIJHTMaagjUNJczUbadPLug+NxzU9Tq8viWxR27GOkRXkislZcGYJJ66vke7S4MaxhAAJGrSCQdLGhwsBa5uTdW6nN/CxGPHCGOvOZmZbmVy/BsYGFtkc+km91rvq6mucx9hsHXaWmwAN7qGbbUafxZj3odpM0vx8mPIAlNRjQp/x+l/C/T1z6fjey7quPDFy7f6gx7+9sruWMMwuoD4cTknhrnPIL3EgC9ranOaQ13O5f8AArRnvnr1wxE1Qx7f3d36Gp42ta1rfdaAG+gFh9i8GZmZ3lshkXAQEBAQEBAQEBAQEBAQEBAQEBAQEBAQCg5VmzKVXR1pxXDRrLiXSQi1wTbWA241sda5A3B5X6eng1GPJi8HL+rPfHaLcqvuPtDxKS0ceEScbqXGUN+TowB8XLk6PBHWcnT8v8uxltPTi1sewmrwvEjitLA6eGYEyxtuXNL7a2ENBPMBwcAd7gqWPJjzYfBvO0x2lG1bUtyiGpX09bmGqg10r6WjhJ1GTVuHFpfbU1upxDQ0ACw3JKnWcWkpO1t7STE5bRvG0QmcSwqb9kMEzYZPZ2xtBkDHcMWZILF9rdR81TXJX+EmJnrulNZ8WJffbHhs0/snBhkl0yEu0Mc7SO7ubDZc0F615cp26GaJnbZr9r2HT8eiroonyx05OsMBJBD43tuACbHSRe2ylob143xzO0z/ALM0T0mH1jOOz4thtW1tDUROaYuGC15MwLgTpGgbt07gX2IXMeKuDNWecT3LWm9JjZach0Lm4XTwTMcx3CLHscC1wuXAgg7jYrNqbxOabV+ayke7EOf4J7dl2SWH2SSqpZCC18YduQLNddrXWJAALSByuCt+TwtXWLcuMwojljmem8JHJ+B1VdiX4XrYjAxm8UbrhxOksaLGx0tDibkC5OwCr1GXHiw+Djnf5pUrNrc5fGRKSppKnFag0sxJDnQtLHN4zhJM5rWkje928uhXdTal6Y68o+v6QY4mJnoiM44lPizGQjCJo6sOF5C11wBe7A9zG903HvEAK3BSmCZt4kTVDJM3jbi63legfTUkEEp1SRxtY83vuB4nn4Lys1ovkm0dplprG0bJVVpCAgICAgICAgICAgICAgICAgICAgICAg8sg9QeWQLIFkCyBZAsgWQLIFkCyBZB6gICAgICAgICAgICAgICAgICAgICAgICAgICAgICAgICAgICAgICAgICAgICAgICAgICAgICAgICAgICAgICAgICAgICAgICAgICAgICAgICAgICAgICAgICAgICAgICAgICAgIIibM9Gyb2Z9TA2o1NZwjI0P1Otpbpve51DbzQS6CIlzPRtm9mdUwio1BnCMjQ/UbWbpve5uPmg+sVzLSUjhHUVMMTyNQbJI1pI5XsTy2KDDXZuoYHmOarp45AAS18jA4BwDmmxPUEH4oMH7O8N/l1L/bR/wCaD6izvhziGtraYucQABKwkk7AAX3KDexbH6ak0ipnih130cR7W6rWva53tcfNBlwrFoKppkp5Y5WA6S6NwcAR0uOu4QbhKCuV+fcOgcWSVkAeNiA7UQRzB0XsfVBvYNmWkrP3NURSkblrHtLgPEt5j5IMuLY7TUmn2meKHXfTxHtbqtztc78wg26SqZMxssbmvjeNTXNNw4HkQRzCDTxfHqak0+0zxQ676OI9rdWm17XO9rj5oPanHaaOFtS+eJtO+2mVz2hjtW7bOOxugy4ZikNUzi08rJY7lupjg5txzFx6hBuICAgICAgICAgICAgICAgICAgICAg/OebZWszC6R5DWMrKV73Hk1rRA5zj5AAlB2j9nuG/y2n/ALRqDi9ZVsnzCJontfE+rgLHtNw4WiFweu4I+CDe7fv3a3+bj9Z6DpdZ2eUFa4VM8TnSvZGHESytB0sa0bNcByAQcbzvgcNLi3scLSINdM3SXOJtJo194m+9z6IOww9leGMc2QQvBY4PF5prAtIcDYu8QEHNcUecfxsQgn2ZhMYI6QxfjHjwL3cvIt8EG32VYk/DcTmw2Y2bK50Z8BMz3Hf02X+bEEv275mki4VBG4sbIwzTlpsXMuWtZcb6SWvJ8dIHK6CTyF2aUQo4ZamBs08rGyO13LWaxqDGt5CwIF7XQQ2ceyqVtSyfCWtjAGogylvCkBFjGTcgHw5bedkGDtsMpgw/jgCfS/ihpuNdmarHwvdBasiZxoYMOpIZauBkjIWNe1zwC0gbgjoUFI7bccp6x9GaaaOYRtnD9Dg7Tq4Om9uV9Lvkgk83/wCrFD+jS/qoLD2E/kw/zib7wg6IgICAgICAgICAgICAgICAgICAgICD85ZwgbLmB8TxdklXTRvG4u17YGuFxvyJQdb/APy3Cv5L/wA2f/zQcjmoI6bH208LdMUdXC1jbk2BEbubiSdyeZQSHb9+7W/zcfrPQd2w/wDFR/oN+4IOBdpv5e/3lH98aDqPaxmL2GgeGG08/wBDF4jV77x6N1H1sg5T2dNxGkD6qhoeO2UCMSOtZrWE6mtGtvM2ufzQg0c+R1xnFfVUppJZCwNe22l0sYux/vGzwGt+DAg3u0+Y4hFR4q0dyaA00tv3uaNzyWHwuXyW/RQdj7P8ww1lFAWPbxGRsZKy41Me1oDgR4dQfAhBXO0LtP8AwdM2CnZFO4NLpiXkCM7aW3aDuRc26bIK32y1Uk1Nh0szBHK9r3vYOTC4MJbv4XQWHJXZ7h1TQUs81PqlkhY97uJMLuIuTYPsPggpvbHlmlw91IKSLhiUTmTvSO1aODp99xtbW7l4oJrN/wDqxQ/o0n6qCw9hP5MP84m+8IOiICAgICAgICAgICAgICAgICAgICDy6CpVvZ1RzVn4QdxePxGTbSWZrj06e7bl3GoLcgqNT2d0clZ+EHcX2jiNl2f3dTNIHdty7oQfea+z+kxOUTVHF1hmgaH6RpuTyt5lBaIYw1oaOTQAPQbIKrjXZ5SVdV7bLxeNeM919m3jtp7tvzQgzZsyNTYm9klSZrxtLWBj9LW6jdxtbmbN/qhBN4PhkdJBHTQi0UTQxg5mw6k9SeZPmg1cz5fgxCA09QDw9TX3adLmubyId06j0JQR+X8k0lLBLTRh0lNOdT45XCRpNgLi4/Nb/VCCuYj2K4fK7W11RF+ax7HNHpxWOI+aCTy92W4fRObI2N0sjTdrpnB2kjcEMaAwG/WyCUzbk2nxPh+0cT6LVp0P0+9a99t+SCVwfDWUsEdNFfhxNDGajc2GwueqCJzdkqmxQxGp4l4dYZofp9/Tqvtv7jUHuI5Mpp6KPDn8T2eIMDLOs76MWbd1kHxh1HSYHS8NrnNhMhI1Eve58lu60NF3HbkB4qN7xWN5XYNPkz24Y469/wBPnKxRvuAbEXF99j8R0KkqmNp2faOCAgICAgICAgICAgICAgICAgIOWYbTthzNJFECGeyOfo1O063FpJsSbXQSEfaBVPNZHHQAy0JPF/bH0eloLiQ/hbuNtmgcgSSNgQ28Q7Q2R0dHWCMD20ta3iyaI4SQSTJKGmwFj038kGTMucaigoRXPpYn2cGvDKm7Q1xDWSMeIu+DcbWFvNB9UmcpW1kFHVUog9rY59M4S6yS0ajHKNADH28C4X2ueaCNypibjVYq5lMRUxuj1sdVufHI6ziNN47RCwHQ87bWQZctdoM1ZCKx1HwqFrZXTTGYHRww42YzSDINmgnbdx56Sgx4Z2mcV1OTT/RVD9HcfI+WEO2Y+VvCDdJ2vZx036oLjmKaWOmlfC0OkDHEAvLLbbu1BrtwLkbb26IKBlWrnrcCe6ra2WPgTPZO+Qukke10li6MsGgttYEPd7o5IMGU84y0eH4dqpSaSQx0xmMgDy9xI1ti07x36lwJsdrWJCwY32gCGqmo4o2OfAwOkdJI9gL3DU2JgZG8kkEbmwFxzQWTLeLiupo6kMfHxAbxvBDmEEtc038wd+oQchxWgnixiufQFzX0LIaiOAOdw5WuazjR6b7XDnEWHNBOYnj7K3E8DqYHngzCoJAPUNF2uA6tNwgkKntQGqcwwCSOnkMVtbxLPpNnuiY2JzbDoHOGryQSdZno008LKmnLKWpaTT1DXueXusHNifFwwWSOB2Fzv9gV3tAxapfhbsQNKaSVjxwnOlPtEEZexofo0ANe++ktvdoN7nkuTWJneVlMt61mlZ2ie/1dDwCeeSEOqI2Rv2sGSmUObZpDi4sZYkl21jy57rqtJICAgICAgICAgICAgICAgICAgIKlHlWQYw7FNbOEYODo72u+xv4W2QfGHZSlidiji9h9vLjHbV3Lsczv7eY5IMdJlmohw6noA2knEbSyZk/E4bx0LSGkgjzagqOcstHDMvz075NWqoZKGtLiyFrpI7RRl+5a23M8ySUFppMrVNRW0tbWSQFlHG5sLYg+8j3gAyP1bM2sdIJt4oJDAcsyU9XiFS57C2scxzANV2aWlp1XFuvRBjyflA0uFjDKhzX3bK15ZexbI5x2uPByDBlLA8Qw9jKPi001LG6zJHCVszYr30aANJI3AOoILdWQcSN8d7B7XNv4agRf7UFPyrleqpcOfhkroCwRSxwysMmpxkMjryMLbNA1jkSgwVWRpX4dQ0Ikj10ksMj3d7S4REkhu17m45oNmtyrUw4g/EqCSK87Q2ohm1hry0ANe17AS0iw6ePigteHiXht4+ji76uHq0Dc2ALtztbdBXsLyxJFitXiJewx1EUcbWDVqaWBgJPS3dPLxQQUXZs6HFY66CRjaRkjpuAdV2SSMLJOH0AJ0n/4EG5hOVKzDZ6h1DJA+lqZDMYZ+I0xSO94scwHUOQsbbAeFyEnmbJUWJBvtT3ktjLWNY4tjZI4WMzW9XDpqJ2+KCOxDKVXV4Q/DKmeN050tZOA6zwxzXtMgIuHd2xIv4oLTgbZ2xBtSIhINvonPc3SAADd7Qb89rIJBAQEBAQEBAQEBAQEBAQEBAQEBAQEBB8SRhws4AjwIBHyKD7AQEBAQEBAQEBAQEBAQEBAQEBAQEBAQEBAQEBAQEBAQEBAQEBAQEBAQEBAQEBAQEBAQEBAQEBAQEBAQEBAQEBAQEBAQEBAQEBAQEBAQEBAQEBAQEBAQEBAQEBAQEBAQEBAQEBAQE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0" descr="data:image/jpeg;base64,/9j/4AAQSkZJRgABAQAAAQABAAD/2wCEAAkGBxQQEhUQEhQVFhEUGBgVFBYXFxQbGBQXGB4XFxgVGBcYHSoiGRslIBUUITEjJSksLi4uGB8zODMsNygtLi0BCgoKDg0OGxAQGy8mHyQwLCwyNDUsLCwvNC8sLCwsNDQsLCwvLCwsLDQsNCwsLywsLC0sLCwvLCwsLCwsLCwsLP/AABEIAKkBKgMBEQACEQEDEQH/xAAcAAEAAgMBAQEAAAAAAAAAAAAABQYDBAcBAgj/xABNEAABAwIEAwUEBAYOCwEAAAABAAIDBBEFBhIhEzFBByJRYXEUMoGRI0KhsRUzNWJyshYkNENSU1R0gpKTs8PRJjZzg6KjwcLS4fEX/8QAGgEBAAMBAQEAAAAAAAAAAAAAAAIDBAEFBv/EADMRAQACAQMCAwYEBgMBAAAAAAABAgMEERIhMRNB8AUiMlFhcTOBkcEUIzRC0eGhsfFi/9oADAMBAAIRAxEAPwDuKAgICAgICAgICAgICAgICAgICAgICAgINOrxBsckURvqmLmt8tLS4k/ID4hTrjm1ZtHkqvlitq1nvb/G6Lw3FnSV9VSuPciZC5gty1Al+/Xm1W3xRGGt/nurplm2a9PlsrWAYjJUYZiEfEfxYX1LWv1O1gG722de4tcgeFgtGbHWmak7dJ2MN+VbfSZbeW88CajpyAZat7A1zG/w290lxPK9r+huoZdJNclt+lYZs3tGuOYx1jlefJdKVzixpeAH2GoA3APgD1WOdt+jfSbTWOUbSzLiYgICAgICAgICAgICAgICAgICAgICAgICAgICAgICAggcy4oY9FPEfp5iGjxY0mxf687f+lq02GLb3t8MPN9oaqcfHDT47dPtHzRVXUcTFoIgbinY6/q5pv8A9iupXjpbWnzlVe/LXUpH9sT/AMx/4jso1XExauffYtcPgxzGD9VT1NeOmpHrqlpr8tVklB9mFVrbiLej4zJ8+ID94VuurtONPR235tXsYxWGngqHy++wsLOriHtsWtHq259VD2pvvX5ORbDhmc1o69vr+S7Ya6fE38SRzo6Rh2YwkcQj6pcNyB1PLwXk91OGcustyt0pHlHn+a2tqma+EHDiAatN+8G8rkLnOvLjv1evFq78d+rOpJCAgICAgICAgICAgICAgICAgICAgICAgICAgICAg8QUmikElRPiMv4mDU1nmWiwt8D83L08kccVcFe8vndP/N1OTV3+Gm8R69d0RlOqOusxKT6jHO/pPu7SP6rR8QrdVWIrTDU9n2m18mot63RmRZjHFiFW7myA7+Lna3feB81PWRvbHj+q7QTO2TJPrdpdlp0+2uPJtKb/AG/5Jr+vD7r9F3srPZ5AZZ+A33pGtA8t9z8ASfgo+1I9ys/Vl1WOck1rHnOztGYcVFDEylg2fptf+Lby1Hxcd+fmV81qtR4cca93oZckYKRip8mfKVAIITUyn6SUanOcdw3oCT48z6rmlpFKeJfvPVZpcfGvO3eVkC2tb1AQEBAQEBAQEBAQEBAQEEdR47TzSvp45mOmjvxGA95ljY3HTdTtjvWsWmOkuRMT0SKg68QVzLecIq6oqKZkcjX0xLXl+jS6znM7ulxPNp52WjLp7Y6VtM90K3i07QsizpiAgICAgICAgIPlyOOa50xFvcw6mHcYQHgfWf0Z5kHc+fovY0mOeufJ3l85r8laxXS4e0NTN59hoosPBHFlPFnt5W2v6gAeTCu6f+dmnLPaOkLc9Y02nrhjvPWWjXftTBQOUlbKDbrwxvf0LWD+uFKP5mq+lYXY6+FpfrZpZSPBw3E6k7XjETfUg/8AWQJqfezY6fmt0cbUtZg7EoNWIOcfqQuI8iS1v3Ep7S/Dj7rNPWJvE/L/AMWOqkNTVG/75KGjybq0gfKy+HtM5MvXzn92S0+Jl+8p3PNebimbsxgDnDxP1R8Bv8VT7Y1E8ow17d5enln+2F1pzdrT5D7l9BT4Y+y+OzIpuiAgICAgICAgICAgICDwoOT5B/LuIf7z9dq9PU/01GbH+JZJ4j2mufO+nw6kfVGO+t4JDdjYloDSSLgi5te211CmhiKRbLbjunObrtWN0rkvPkeIPdTvjdBVMBLonb3ANnaTYbi4uCAVVqNJOKItE71nzdpki3Tzc6yzmCWixDEOBTPqZZZXtaxlxp0ySElxANhuvQzYa5MVOVtoiP2hnx3mtrbRuvWUO0I1dSaGppzT1Pe0tuSCWjUWm4BabXPUEArDn0fCniUneF9Mu9uM9Ja2LdpcgqZKOkopJ5YnuY7vWHdNi4BoJt62UseiiaRe9tolyc3XaIZ8rdopqKr2GqpnU1Qb6QSSC4DVpIIBBIuRzG3NRzaPhTxKW3h2mXeeMxtL5xrtEkFU+joaR1VJFfiHVYC1tQAAN7XAvtv4ruPR1mkXyW4xJOX3uMRuncIzMXUT62shNKI9etriSQGbXAsDudgLb7eKovh2yRSk77p1t03lUT2pVEgfNT4dJJSsJ1SFzgbDme60gfM+dlr/AIClel77T8lfjTPWI6LVg2doKqjkrYw60LXGWPbW0tGq3OxuNwb2WXJpr48kUnzWVyRaN4VWPtQqpw6Slw2SSFt7vLndOY7rCL+hK1ToaVna99pVRnmesQtWRs5R4pG5zWGOWMgSRk3tqvZzXdWmx8OSzanTWwTET1iVmPJF4WdZljwoKVS4LBhLX1k7tb2l3D8rk6WtB3LzexPry3K9C+fJqdsVI2h5OHR4tJvlvO8+v+VGw2klxitLn8nHVKRyjjHJg+HdHxPit97U0uHaPy+7FjrbV5957fsw9p2LtmquBH+JpW8JtuWrbXb0sG/0SuaHFNcfKe9urVrMkTbhHaGbNkRocFpqQ7S1UvGlHUNHfsfT6EfAqvDbxdTa/lEbR6/Vqivh4Yr5ydhotVTE/Wj0D1B1EfJV+07dK1+6GnybZYp84lNYe3h1cbXbaJw0/B9l8Zj93NG/lP7s1I45YifKf3SmYqNz68x/xhjt6WAJ/wCF3yWLX4LX13H57f8AUPSvHv7OgNFtl9THTo0vV0EBAQEBAQEBAQEBAQEHiDjmV2OdiuLBnvlk4b+lq2XrZtowY9/oy0+Ozc7BJYxFUx7CfWxzgfeMemzfgHCT0J81H2nE8qz5O6ftLTc5smZwafcNI4pbyJbFpeTbna7AfMKXbRe9+X6ud83RvdlX5TxT9N397Koa38HH68odw/FZ84qP9Kaf/Zj+6nXaf0VvXnDs/jQ9yF+XsS9Zf7xq5qv6XG5j/Es9zYP9I6H9Bn+MmD+jv6+Rf8WG3mfJU8NRLieG1HDlILpYjazurgDysbX0uHPcEKGHVVtSMWWu8eSV8cxPKsq/i2a5cVwWd0jAJIJoRKWX0vYSCH2+rvzG/K60U09cGprET0mJQteb45Xvs2qoRhMDg5obHGRNcgBrxfiavDe53WHV1t49vuuxzHHo5vkFl4sYfGLU5hcG9BuZCwAeTT9oXo6rviie+/8AhnxdrTC89iP5NH+2l+8LF7R/G/KF2n+BCdjf7txIfn/4s6v1/wCHj+37Qji+KzrS8poEFMz1lWWukhdHJZrbte1xOlvM8QN6u6fLzW3SamuGJi0MGs0ls8xtPRH5ir4cDpPZqaxqpRsTbV4GZ/p0Hj6FWYq31eTnf4Y9bFuGlx8a91M7O8rurpxLID7PE4OeT++PBuGX6+LvL1WzWaiMVONe8s2kwzktyt2RHadj4ra57mm8MA4UfgdO73/F1x6NCno8Xh4o37z1aM9+Vto8k9k+F+HcCSRpa8kTOB5lkgt+p9oXk63LzzTt2jp6/N5WbJbDqYtaPh/6lcM5Ydpe2si3Y/S4kcmu2LXeh2+XmvB1mKa28SvqXo6rH1jLXtK2UDI6jg1lu/o28tVr/Kx+ZWylKZJrm267PQxzF4i6TWhYICAgICAgICAgICAgICCv50qK2OFv4PjY+Zzw12q3dYQ7v7kDYgfNXYIxTb+bO0IXm23uofs4ybLQ8apqnh9VUG79O4aLlxu6wu4uJJsLcldq9TXLtWkbRCOLHNd5nu8xzswpamZ1RG+WnkeSX8FwAcT7xsRtfra10x67JSvGdpj6lsNZndK5TyXTYaCYQXSuFnSvILyOekW2aOthzVWfU3zfF2+SVMcU7Pcu5QioaioqY3yOfUm7w4tsO85/dsPFxTLqLZKxWfIrjiszMPKnKEUmIMxMvk40Y0hoLdBGl7Nxa/J56+CRqLRinF5STSJtye4PlCKlrJ65j3mSo1a2uLdI1EO2sL9Eyai18cY57QRSImZMSyjFPXQ4g57xLCAGtBboNtXPa/1z1SmotXHOPykmkTbkhcV7L4Z5ZJRU1TOM4vka140uJ57Ecum/QK7HrrUrEcYnZC2LfzWHAsqU1HTupY4wYpL8XX3jKSLHVfntYW5WVGTPfJfnM9VlaRWNoVao7IaUuOiaojicbmJrmlp8u8CT8brTHtDJt1iJn5qvAqtNJlWnhpH0MLSyKRrmuIN3kvFi8uPN3r5dFmtnvbJ4lusrYpERtD6ypl2PDoPZonPczU5932vd1r8gNtlzPmtltysUrxjaGrljJ0WHyzzxvkc6oOp4dpsO85/dsB1eVPNqLZaxWfJytIrMysizpiAg5/j3ZqKqr9o47hHIdUrXXc/ybG4nZvSx93p5ehi1848fHbr5MeTSRe/KZaPaPmWPC6ZuG0YDJXtt3duDGebr9Xu38+Z9e6TDbPk8S/WIWZLRjpxq5vlLKktaHStjLqeH3vzz/FtH1rcz5eq9LPqK45isz1l5ueuXwbWxxvPrq7DSmPFoNDiGVUQtqt9turT1HQrw9Rh4W6dkMNqe0MO1ul6+v0lLZZw2aOB0FSGOYLtY2+rudQdrafDyWeY3jaW/RYcuPH4eXbby+ydYwAAAWA2A8Ebn0uggICAgICAgICAgICAgIPLIPUBBznOOfJxVfg3DYxJVXs97hdrDa5a0XAuAblx2HLdb8Gkrw8XLO0KL5Z3417tNsOZISHmSnmBIuw8Mhtza5AYw2F+hPLqpzOitG0RMevzIjLHm6c6QNbdxAAG5OwHz5Lze89F7yGoa8XY5rh4tII+YXZiY7j7fIGi5IAHMk2A+K5HUY4Kpkl9D2utz0uBt8l2YmO8ObqpnDOjqCqpaZsTXipIBcXkaO+1nKxv71/gtWDTeLS1t+yF8nGYhbmSB3Ig+huskxMd1jG+tjDtBewP/AIJc2/yuu8bd9nN4fU9SyMXe5rR0LiB96REz2d3fbHggEEEHkRuCuT9Ry/sqrZZMQxJr5JHta7utc9zg36WYd0E7bAcvBenra1jDjmI9bQoxTMzLpb6uNrtBewP/AIJc0H5XuvNis99l28M646INeroo5hplYx7fBzQR9q7FpjtLm0PaOjjhYI4mNZG3k1oAAvubAJa02neXYjZ9sha25AAJ3NgBdN5RilY7QyLiQgICAgICAgICAgICAgICAgICDwoOO9kNnYnXuf8AjrPtfnYyu4n2hgXra7phpEdv9M2H45diXkNLjOKROx3GJKKWRzaOm1jQ0jfh2aTY3GsuNrkGwG1l7FJjTaeLxHvSzTPiZOPlDVzTg/7HKqnqaJ7xFKSJGOIIIYW6mOsBqBa42vuCDupYcv8AF47VyR1hy8eHaJhs50w9uIY5DSSvk4EscbtId7vde67Q4FoJ0i5so6e84tNN6xG8SXjlkiGpnHLDMDqaSponyNL32IcQTsW3FwBdrgSCDdSwZ51NLVyQXjhMTDL2p4BEMTp93/t0t4242s6OLubbbE877postvAt/wDLmakTeJWDMeVYsIwmrZSyTDiOY4uLwHDdrbAxtbsRzHms+LPbPnrN4josvXhSdmlkfIlF7JT4rIJHTMaagjUNJczUbadPLug+NxzU9Tq8viWxR27GOkRXkislZcGYJJ66vke7S4MaxhAAJGrSCQdLGhwsBa5uTdW6nN/CxGPHCGOvOZmZbmVy/BsYGFtkc+km91rvq6mucx9hsHXaWmwAN7qGbbUafxZj3odpM0vx8mPIAlNRjQp/x+l/C/T1z6fjey7quPDFy7f6gx7+9sruWMMwuoD4cTknhrnPIL3EgC9ranOaQ13O5f8AArRnvnr1wxE1Qx7f3d36Gp42ta1rfdaAG+gFh9i8GZmZ3lshkXAQEBAQEBAQEBAQEBAQEBAQEBAQEBAQCg5VmzKVXR1pxXDRrLiXSQi1wTbWA241sda5A3B5X6eng1GPJi8HL+rPfHaLcqvuPtDxKS0ceEScbqXGUN+TowB8XLk6PBHWcnT8v8uxltPTi1sewmrwvEjitLA6eGYEyxtuXNL7a2ENBPMBwcAd7gqWPJjzYfBvO0x2lG1bUtyiGpX09bmGqg10r6WjhJ1GTVuHFpfbU1upxDQ0ACw3JKnWcWkpO1t7STE5bRvG0QmcSwqb9kMEzYZPZ2xtBkDHcMWZILF9rdR81TXJX+EmJnrulNZ8WJffbHhs0/snBhkl0yEu0Mc7SO7ubDZc0F615cp26GaJnbZr9r2HT8eiroonyx05OsMBJBD43tuACbHSRe2ylob143xzO0z/ALM0T0mH1jOOz4thtW1tDUROaYuGC15MwLgTpGgbt07gX2IXMeKuDNWecT3LWm9JjZach0Lm4XTwTMcx3CLHscC1wuXAgg7jYrNqbxOabV+ayke7EOf4J7dl2SWH2SSqpZCC18YduQLNddrXWJAALSByuCt+TwtXWLcuMwojljmem8JHJ+B1VdiX4XrYjAxm8UbrhxOksaLGx0tDibkC5OwCr1GXHiw+Djnf5pUrNrc5fGRKSppKnFag0sxJDnQtLHN4zhJM5rWkje928uhXdTal6Y68o+v6QY4mJnoiM44lPizGQjCJo6sOF5C11wBe7A9zG903HvEAK3BSmCZt4kTVDJM3jbi63legfTUkEEp1SRxtY83vuB4nn4Lys1ovkm0dplprG0bJVVpCAgICAgICAgICAgICAgICAgICAgICAg8sg9QeWQLIFkCyBZAsgWQLIFkCyBZB6gICAgICAgICAgICAgICAgICAgICAgICAgICAgICAgICAgICAgICAgICAgICAgICAgICAgICAgICAgICAgICAgICAgICAgICAgICAgICAgICAgICAgICAgICAgICAgICAgICAgIIibM9Gyb2Z9TA2o1NZwjI0P1Otpbpve51DbzQS6CIlzPRtm9mdUwio1BnCMjQ/UbWbpve5uPmg+sVzLSUjhHUVMMTyNQbJI1pI5XsTy2KDDXZuoYHmOarp45AAS18jA4BwDmmxPUEH4oMH7O8N/l1L/bR/wCaD6izvhziGtraYucQABKwkk7AAX3KDexbH6ak0ipnih130cR7W6rWva53tcfNBlwrFoKppkp5Y5WA6S6NwcAR0uOu4QbhKCuV+fcOgcWSVkAeNiA7UQRzB0XsfVBvYNmWkrP3NURSkblrHtLgPEt5j5IMuLY7TUmn2meKHXfTxHtbqtztc78wg26SqZMxssbmvjeNTXNNw4HkQRzCDTxfHqak0+0zxQ676OI9rdWm17XO9rj5oPanHaaOFtS+eJtO+2mVz2hjtW7bOOxugy4ZikNUzi08rJY7lupjg5txzFx6hBuICAgICAgICAgICAgICAgICAgICAg/OebZWszC6R5DWMrKV73Hk1rRA5zj5AAlB2j9nuG/y2n/ALRqDi9ZVsnzCJontfE+rgLHtNw4WiFweu4I+CDe7fv3a3+bj9Z6DpdZ2eUFa4VM8TnSvZGHESytB0sa0bNcByAQcbzvgcNLi3scLSINdM3SXOJtJo194m+9z6IOww9leGMc2QQvBY4PF5prAtIcDYu8QEHNcUecfxsQgn2ZhMYI6QxfjHjwL3cvIt8EG32VYk/DcTmw2Y2bK50Z8BMz3Hf02X+bEEv275mki4VBG4sbIwzTlpsXMuWtZcb6SWvJ8dIHK6CTyF2aUQo4ZamBs08rGyO13LWaxqDGt5CwIF7XQQ2ceyqVtSyfCWtjAGogylvCkBFjGTcgHw5bedkGDtsMpgw/jgCfS/ihpuNdmarHwvdBasiZxoYMOpIZauBkjIWNe1zwC0gbgjoUFI7bccp6x9GaaaOYRtnD9Dg7Tq4Om9uV9Lvkgk83/wCrFD+jS/qoLD2E/kw/zib7wg6IgICAgICAgICAgICAgICAgICAgICD85ZwgbLmB8TxdklXTRvG4u17YGuFxvyJQdb/APy3Cv5L/wA2f/zQcjmoI6bH208LdMUdXC1jbk2BEbubiSdyeZQSHb9+7W/zcfrPQd2w/wDFR/oN+4IOBdpv5e/3lH98aDqPaxmL2GgeGG08/wBDF4jV77x6N1H1sg5T2dNxGkD6qhoeO2UCMSOtZrWE6mtGtvM2ufzQg0c+R1xnFfVUppJZCwNe22l0sYux/vGzwGt+DAg3u0+Y4hFR4q0dyaA00tv3uaNzyWHwuXyW/RQdj7P8ww1lFAWPbxGRsZKy41Me1oDgR4dQfAhBXO0LtP8AwdM2CnZFO4NLpiXkCM7aW3aDuRc26bIK32y1Uk1Nh0szBHK9r3vYOTC4MJbv4XQWHJXZ7h1TQUs81PqlkhY97uJMLuIuTYPsPggpvbHlmlw91IKSLhiUTmTvSO1aODp99xtbW7l4oJrN/wDqxQ/o0n6qCw9hP5MP84m+8IOiICAgICAgICAgICAgICAgICAgICDy6CpVvZ1RzVn4QdxePxGTbSWZrj06e7bl3GoLcgqNT2d0clZ+EHcX2jiNl2f3dTNIHdty7oQfea+z+kxOUTVHF1hmgaH6RpuTyt5lBaIYw1oaOTQAPQbIKrjXZ5SVdV7bLxeNeM919m3jtp7tvzQgzZsyNTYm9klSZrxtLWBj9LW6jdxtbmbN/qhBN4PhkdJBHTQi0UTQxg5mw6k9SeZPmg1cz5fgxCA09QDw9TX3adLmubyId06j0JQR+X8k0lLBLTRh0lNOdT45XCRpNgLi4/Nb/VCCuYj2K4fK7W11RF+ax7HNHpxWOI+aCTy92W4fRObI2N0sjTdrpnB2kjcEMaAwG/WyCUzbk2nxPh+0cT6LVp0P0+9a99t+SCVwfDWUsEdNFfhxNDGajc2GwueqCJzdkqmxQxGp4l4dYZofp9/Tqvtv7jUHuI5Mpp6KPDn8T2eIMDLOs76MWbd1kHxh1HSYHS8NrnNhMhI1Eve58lu60NF3HbkB4qN7xWN5XYNPkz24Y469/wBPnKxRvuAbEXF99j8R0KkqmNp2faOCAgICAgICAgICAgICAgICAgIOWYbTthzNJFECGeyOfo1O063FpJsSbXQSEfaBVPNZHHQAy0JPF/bH0eloLiQ/hbuNtmgcgSSNgQ28Q7Q2R0dHWCMD20ta3iyaI4SQSTJKGmwFj038kGTMucaigoRXPpYn2cGvDKm7Q1xDWSMeIu+DcbWFvNB9UmcpW1kFHVUog9rY59M4S6yS0ajHKNADH28C4X2ueaCNypibjVYq5lMRUxuj1sdVufHI6ziNN47RCwHQ87bWQZctdoM1ZCKx1HwqFrZXTTGYHRww42YzSDINmgnbdx56Sgx4Z2mcV1OTT/RVD9HcfI+WEO2Y+VvCDdJ2vZx036oLjmKaWOmlfC0OkDHEAvLLbbu1BrtwLkbb26IKBlWrnrcCe6ra2WPgTPZO+Qukke10li6MsGgttYEPd7o5IMGU84y0eH4dqpSaSQx0xmMgDy9xI1ti07x36lwJsdrWJCwY32gCGqmo4o2OfAwOkdJI9gL3DU2JgZG8kkEbmwFxzQWTLeLiupo6kMfHxAbxvBDmEEtc038wd+oQchxWgnixiufQFzX0LIaiOAOdw5WuazjR6b7XDnEWHNBOYnj7K3E8DqYHngzCoJAPUNF2uA6tNwgkKntQGqcwwCSOnkMVtbxLPpNnuiY2JzbDoHOGryQSdZno008LKmnLKWpaTT1DXueXusHNifFwwWSOB2Fzv9gV3tAxapfhbsQNKaSVjxwnOlPtEEZexofo0ANe++ktvdoN7nkuTWJneVlMt61mlZ2ie/1dDwCeeSEOqI2Rv2sGSmUObZpDi4sZYkl21jy57rqtJICAgICAgICAgICAgICAgICAgIKlHlWQYw7FNbOEYODo72u+xv4W2QfGHZSlidiji9h9vLjHbV3Lsczv7eY5IMdJlmohw6noA2knEbSyZk/E4bx0LSGkgjzagqOcstHDMvz075NWqoZKGtLiyFrpI7RRl+5a23M8ySUFppMrVNRW0tbWSQFlHG5sLYg+8j3gAyP1bM2sdIJt4oJDAcsyU9XiFS57C2scxzANV2aWlp1XFuvRBjyflA0uFjDKhzX3bK15ZexbI5x2uPByDBlLA8Qw9jKPi001LG6zJHCVszYr30aANJI3AOoILdWQcSN8d7B7XNv4agRf7UFPyrleqpcOfhkroCwRSxwysMmpxkMjryMLbNA1jkSgwVWRpX4dQ0Ikj10ksMj3d7S4REkhu17m45oNmtyrUw4g/EqCSK87Q2ohm1hry0ANe17AS0iw6ePigteHiXht4+ji76uHq0Dc2ALtztbdBXsLyxJFitXiJewx1EUcbWDVqaWBgJPS3dPLxQQUXZs6HFY66CRjaRkjpuAdV2SSMLJOH0AJ0n/4EG5hOVKzDZ6h1DJA+lqZDMYZ+I0xSO94scwHUOQsbbAeFyEnmbJUWJBvtT3ktjLWNY4tjZI4WMzW9XDpqJ2+KCOxDKVXV4Q/DKmeN050tZOA6zwxzXtMgIuHd2xIv4oLTgbZ2xBtSIhINvonPc3SAADd7Qb89rIJBAQEBAQEBAQEBAQEBAQEBAQEBAQEBB8SRhws4AjwIBHyKD7AQEBAQEBAQEBAQEBAQEBAQEBAQEBAQEBAQEBAQEBAQEBAQEBAQEBAQEBAQEBAQEBAQEBAQEBAQEBAQEBAQEBAQEBAQEBAQEBAQEBAQEBAQEBAQEBAQEBAQEBAQEBAQEBAQEBAQEH/2Q=="/>
          <p:cNvSpPr>
            <a:spLocks noChangeAspect="1" noChangeArrowheads="1"/>
          </p:cNvSpPr>
          <p:nvPr/>
        </p:nvSpPr>
        <p:spPr bwMode="auto">
          <a:xfrm>
            <a:off x="1069975" y="49347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automatykaonline.pl/var/aol/storage/images/z-branzy/johnson-controls-i-hitachi-rozpoczynaja-wspolprace-w-ramach-nowych-produktow-i-technologii/258072-1-pol-PL/Johnson-Controls-i-Hitachi-rozpoczynaja-wspolprace-w-ramach-nowych-produktow-i-technologii_lightbox.png"/>
          <p:cNvPicPr>
            <a:picLocks noChangeAspect="1" noChangeArrowheads="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l="6268" t="20412" r="29376" b="67765"/>
          <a:stretch/>
        </p:blipFill>
        <p:spPr bwMode="auto">
          <a:xfrm>
            <a:off x="5982228" y="2168019"/>
            <a:ext cx="1057275" cy="171144"/>
          </a:xfrm>
          <a:prstGeom prst="rect">
            <a:avLst/>
          </a:prstGeom>
          <a:noFill/>
          <a:extLst/>
        </p:spPr>
      </p:pic>
      <p:pic>
        <p:nvPicPr>
          <p:cNvPr id="11" name="Picture 1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492500" y="1779610"/>
            <a:ext cx="914400" cy="425495"/>
          </a:xfrm>
          <a:prstGeom prst="rect">
            <a:avLst/>
          </a:prstGeom>
        </p:spPr>
      </p:pic>
      <p:pic>
        <p:nvPicPr>
          <p:cNvPr id="65" name="Picture 6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572125" y="2574647"/>
            <a:ext cx="914400" cy="425495"/>
          </a:xfrm>
          <a:prstGeom prst="rect">
            <a:avLst/>
          </a:prstGeom>
        </p:spPr>
      </p:pic>
      <p:pic>
        <p:nvPicPr>
          <p:cNvPr id="66" name="Picture 6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001267" y="4909343"/>
            <a:ext cx="914400" cy="425495"/>
          </a:xfrm>
          <a:prstGeom prst="rect">
            <a:avLst/>
          </a:prstGeom>
        </p:spPr>
      </p:pic>
      <p:sp>
        <p:nvSpPr>
          <p:cNvPr id="14" name="TextBox 13"/>
          <p:cNvSpPr txBox="1"/>
          <p:nvPr/>
        </p:nvSpPr>
        <p:spPr>
          <a:xfrm>
            <a:off x="1374775" y="6283842"/>
            <a:ext cx="6059144" cy="307777"/>
          </a:xfrm>
          <a:prstGeom prst="rect">
            <a:avLst/>
          </a:prstGeom>
          <a:solidFill>
            <a:schemeClr val="accent1"/>
          </a:solidFill>
        </p:spPr>
        <p:txBody>
          <a:bodyPr wrap="square" rtlCol="0">
            <a:spAutoFit/>
          </a:bodyPr>
          <a:lstStyle/>
          <a:p>
            <a:pPr algn="ctr">
              <a:spcBef>
                <a:spcPts val="0"/>
              </a:spcBef>
            </a:pPr>
            <a:r>
              <a:rPr lang="en-US" b="1" kern="0" dirty="0" smtClean="0">
                <a:solidFill>
                  <a:schemeClr val="bg1"/>
                </a:solidFill>
              </a:rPr>
              <a:t>#</a:t>
            </a:r>
            <a:r>
              <a:rPr lang="en-US" b="1" kern="0" dirty="0">
                <a:solidFill>
                  <a:schemeClr val="bg1"/>
                </a:solidFill>
              </a:rPr>
              <a:t>1 </a:t>
            </a:r>
            <a:r>
              <a:rPr lang="en-US" b="1" kern="0" dirty="0" smtClean="0">
                <a:solidFill>
                  <a:schemeClr val="bg1"/>
                </a:solidFill>
              </a:rPr>
              <a:t>in Controls, Fire, Security and Power Solutions</a:t>
            </a:r>
            <a:endParaRPr lang="en-US" b="1" kern="0" dirty="0">
              <a:solidFill>
                <a:schemeClr val="bg1"/>
              </a:solidFill>
            </a:endParaRPr>
          </a:p>
        </p:txBody>
      </p:sp>
      <p:pic>
        <p:nvPicPr>
          <p:cNvPr id="16" name="Picture 4" descr="Tyco_SGLogo2013_Stacked_LowRes"/>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02248" y="4504859"/>
            <a:ext cx="1125091" cy="29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implex"/>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95918" y="4232135"/>
            <a:ext cx="1161469" cy="22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598239" y="4862018"/>
            <a:ext cx="697119" cy="225643"/>
          </a:xfrm>
          <a:prstGeom prst="rect">
            <a:avLst/>
          </a:prstGeom>
        </p:spPr>
      </p:pic>
      <p:pic>
        <p:nvPicPr>
          <p:cNvPr id="73" name="Picture 7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804739" y="2160676"/>
            <a:ext cx="580158" cy="602240"/>
          </a:xfrm>
          <a:prstGeom prst="rect">
            <a:avLst/>
          </a:prstGeom>
        </p:spPr>
      </p:pic>
      <p:pic>
        <p:nvPicPr>
          <p:cNvPr id="28" name="Picture 2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40383" y="2259107"/>
            <a:ext cx="1030992" cy="356544"/>
          </a:xfrm>
          <a:prstGeom prst="rect">
            <a:avLst/>
          </a:prstGeom>
        </p:spPr>
      </p:pic>
      <p:pic>
        <p:nvPicPr>
          <p:cNvPr id="12" name="Picture 2" descr="Tyco_IS"/>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076639" y="5093534"/>
            <a:ext cx="912812" cy="35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039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85" y="299013"/>
            <a:ext cx="8077200" cy="415498"/>
          </a:xfrm>
        </p:spPr>
        <p:txBody>
          <a:bodyPr/>
          <a:lstStyle/>
          <a:p>
            <a:r>
              <a:rPr lang="en-US" dirty="0" smtClean="0"/>
              <a:t>Uniquely Positioned to Capitalize on Convergence </a:t>
            </a:r>
            <a:endParaRPr lang="en-US"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1906" y="990772"/>
            <a:ext cx="4490608" cy="2845832"/>
          </a:xfrm>
          <a:prstGeom prst="rect">
            <a:avLst/>
          </a:prstGeom>
        </p:spPr>
      </p:pic>
      <p:sp>
        <p:nvSpPr>
          <p:cNvPr id="5" name="Trapezoid 4"/>
          <p:cNvSpPr/>
          <p:nvPr/>
        </p:nvSpPr>
        <p:spPr>
          <a:xfrm rot="13454534">
            <a:off x="2453626" y="2350520"/>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apezoid 5"/>
          <p:cNvSpPr/>
          <p:nvPr/>
        </p:nvSpPr>
        <p:spPr>
          <a:xfrm rot="2394007">
            <a:off x="1498310" y="3298812"/>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apezoid 6"/>
          <p:cNvSpPr/>
          <p:nvPr/>
        </p:nvSpPr>
        <p:spPr>
          <a:xfrm rot="19117798">
            <a:off x="2463758" y="3332242"/>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rapezoid 7"/>
          <p:cNvSpPr/>
          <p:nvPr/>
        </p:nvSpPr>
        <p:spPr>
          <a:xfrm rot="7794007">
            <a:off x="1546247" y="2310554"/>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rapezoid 8"/>
          <p:cNvSpPr/>
          <p:nvPr/>
        </p:nvSpPr>
        <p:spPr>
          <a:xfrm rot="16200000">
            <a:off x="2320110" y="1624831"/>
            <a:ext cx="3611239" cy="3487710"/>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rapezoid 9"/>
          <p:cNvSpPr/>
          <p:nvPr/>
        </p:nvSpPr>
        <p:spPr>
          <a:xfrm rot="16200000">
            <a:off x="2615139" y="2872435"/>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p:cNvSpPr/>
          <p:nvPr/>
        </p:nvSpPr>
        <p:spPr>
          <a:xfrm rot="5400000">
            <a:off x="1304839" y="2871804"/>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5031" y="3050178"/>
            <a:ext cx="673493" cy="637017"/>
          </a:xfrm>
          <a:prstGeom prst="ellipse">
            <a:avLst/>
          </a:prstGeom>
          <a:solidFill>
            <a:schemeClr val="bg1"/>
          </a:solid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latin typeface="+mj-lt"/>
            </a:endParaRPr>
          </a:p>
        </p:txBody>
      </p:sp>
      <p:sp>
        <p:nvSpPr>
          <p:cNvPr id="13" name="Trapezoid 12"/>
          <p:cNvSpPr/>
          <p:nvPr/>
        </p:nvSpPr>
        <p:spPr>
          <a:xfrm rot="10800000">
            <a:off x="2016005" y="2207232"/>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rapezoid 13"/>
          <p:cNvSpPr/>
          <p:nvPr/>
        </p:nvSpPr>
        <p:spPr>
          <a:xfrm>
            <a:off x="2008639" y="3565053"/>
            <a:ext cx="476800" cy="992703"/>
          </a:xfrm>
          <a:prstGeom prst="trapezoid">
            <a:avLst>
              <a:gd name="adj" fmla="val 48784"/>
            </a:avLst>
          </a:prstGeom>
          <a:gradFill>
            <a:gsLst>
              <a:gs pos="0">
                <a:srgbClr val="FFC000"/>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4" descr="http://www.york.com/images/layout/comfor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831" y="3130385"/>
            <a:ext cx="503893" cy="4766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urkin\AppData\Local\Microsoft\Windows\Temporary Internet Files\Content.IE5\8MCBA4H1\shutterstock_167866352.jp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50"/>
                    </a14:imgEffect>
                    <a14:imgEffect>
                      <a14:saturation sat="305000"/>
                    </a14:imgEffect>
                  </a14:imgLayer>
                </a14:imgProps>
              </a:ext>
              <a:ext uri="{28A0092B-C50C-407E-A947-70E740481C1C}">
                <a14:useLocalDpi xmlns:a14="http://schemas.microsoft.com/office/drawing/2010/main" val="0"/>
              </a:ext>
            </a:extLst>
          </a:blip>
          <a:srcRect l="67836" t="70005" r="3767" b="4416"/>
          <a:stretch/>
        </p:blipFill>
        <p:spPr bwMode="auto">
          <a:xfrm>
            <a:off x="1920200" y="1660231"/>
            <a:ext cx="653681" cy="633307"/>
          </a:xfrm>
          <a:prstGeom prst="ellipse">
            <a:avLst/>
          </a:prstGeom>
          <a:noFill/>
          <a:ln w="15875">
            <a:solidFill>
              <a:srgbClr val="0056B1"/>
            </a:solidFill>
          </a:ln>
          <a:extLst>
            <a:ext uri="{909E8E84-426E-40DD-AFC4-6F175D3DCCD1}">
              <a14:hiddenFill xmlns:a14="http://schemas.microsoft.com/office/drawing/2010/main">
                <a:solidFill>
                  <a:srgbClr val="FFFFFF"/>
                </a:solidFill>
              </a14:hiddenFill>
            </a:ext>
          </a:extLst>
        </p:spPr>
      </p:pic>
      <p:pic>
        <p:nvPicPr>
          <p:cNvPr id="17" name="Picture 2" descr="C:\Users\adurkin\AppData\Local\Microsoft\Windows\Temporary Internet Files\Content.IE5\KB18YNGU\shutterstock_217848628.jpg"/>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14112" t="15131" r="14444" b="15087"/>
          <a:stretch/>
        </p:blipFill>
        <p:spPr bwMode="auto">
          <a:xfrm>
            <a:off x="3174280" y="3024192"/>
            <a:ext cx="705394" cy="688988"/>
          </a:xfrm>
          <a:prstGeom prst="ellipse">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73862" y="4016424"/>
            <a:ext cx="620921" cy="604547"/>
            <a:chOff x="5016137" y="1481190"/>
            <a:chExt cx="365760" cy="349150"/>
          </a:xfrm>
        </p:grpSpPr>
        <p:sp>
          <p:nvSpPr>
            <p:cNvPr id="19" name="Oval 18"/>
            <p:cNvSpPr/>
            <p:nvPr/>
          </p:nvSpPr>
          <p:spPr>
            <a:xfrm>
              <a:off x="5016137" y="1481190"/>
              <a:ext cx="365760" cy="349150"/>
            </a:xfrm>
            <a:prstGeom prst="ellipse">
              <a:avLst/>
            </a:prstGeom>
            <a:solidFill>
              <a:schemeClr val="bg1"/>
            </a:solidFill>
            <a:ln w="15875">
              <a:solidFill>
                <a:srgbClr val="0056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2" descr="C:\Users\chrisbrown\AppData\Local\Microsoft\Windows\Temporary Internet Files\Content.IE5\JS0W4M0J\traffic_light[1].jpg"/>
            <p:cNvPicPr>
              <a:picLocks noChangeAspect="1" noChangeArrowheads="1"/>
            </p:cNvPicPr>
            <p:nvPr/>
          </p:nvPicPr>
          <p:blipFill>
            <a:blip r:embed="rId9" cstate="print">
              <a:clrChange>
                <a:clrFrom>
                  <a:srgbClr val="FBFFFF"/>
                </a:clrFrom>
                <a:clrTo>
                  <a:srgbClr val="FB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0950" y="1517698"/>
              <a:ext cx="276133" cy="2761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936579" y="4441281"/>
            <a:ext cx="620921" cy="604547"/>
            <a:chOff x="4884202" y="1555083"/>
            <a:chExt cx="365760" cy="349150"/>
          </a:xfrm>
        </p:grpSpPr>
        <p:sp>
          <p:nvSpPr>
            <p:cNvPr id="22" name="Oval 21"/>
            <p:cNvSpPr/>
            <p:nvPr/>
          </p:nvSpPr>
          <p:spPr>
            <a:xfrm>
              <a:off x="4884202" y="1555083"/>
              <a:ext cx="365760" cy="349150"/>
            </a:xfrm>
            <a:prstGeom prst="ellipse">
              <a:avLst/>
            </a:prstGeom>
            <a:solidFill>
              <a:schemeClr val="bg1"/>
            </a:solidFill>
            <a:ln w="15875">
              <a:solidFill>
                <a:srgbClr val="0056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3" descr="C:\Users\chrisbrown\AppData\Local\Microsoft\Windows\Temporary Internet Files\Content.IE5\JS0W4M0J\Lightning_bolt_of_energy_1239388375847583748573847534657346573485783475837458374857834785783478478347957[1].png"/>
            <p:cNvPicPr>
              <a:picLocks noChangeAspect="1" noChangeArrowheads="1"/>
            </p:cNvPicPr>
            <p:nvPr/>
          </p:nvPicPr>
          <p:blipFill>
            <a:blip r:embed="rId10"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0989" y="1602360"/>
              <a:ext cx="307021" cy="29536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Oval 23"/>
          <p:cNvSpPr/>
          <p:nvPr/>
        </p:nvSpPr>
        <p:spPr>
          <a:xfrm>
            <a:off x="2836378" y="2099037"/>
            <a:ext cx="620921" cy="604547"/>
          </a:xfrm>
          <a:prstGeom prst="ellipse">
            <a:avLst/>
          </a:prstGeom>
          <a:solidFill>
            <a:schemeClr val="bg1"/>
          </a:solidFill>
          <a:ln w="15875">
            <a:solidFill>
              <a:srgbClr val="0056B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4F81BD"/>
                </a:solidFill>
              </a:rPr>
              <a:t>?</a:t>
            </a:r>
            <a:endParaRPr lang="en-US" sz="2000" b="1" dirty="0">
              <a:solidFill>
                <a:srgbClr val="4F81BD"/>
              </a:solidFill>
            </a:endParaRPr>
          </a:p>
        </p:txBody>
      </p:sp>
      <p:grpSp>
        <p:nvGrpSpPr>
          <p:cNvPr id="25" name="Group 24"/>
          <p:cNvGrpSpPr/>
          <p:nvPr/>
        </p:nvGrpSpPr>
        <p:grpSpPr>
          <a:xfrm>
            <a:off x="2828981" y="4016422"/>
            <a:ext cx="620921" cy="604547"/>
            <a:chOff x="6425618" y="1571648"/>
            <a:chExt cx="620921" cy="604547"/>
          </a:xfrm>
        </p:grpSpPr>
        <p:sp>
          <p:nvSpPr>
            <p:cNvPr id="26" name="Oval 25"/>
            <p:cNvSpPr/>
            <p:nvPr/>
          </p:nvSpPr>
          <p:spPr>
            <a:xfrm>
              <a:off x="6425618" y="1571648"/>
              <a:ext cx="620921" cy="604547"/>
            </a:xfrm>
            <a:prstGeom prst="ellipse">
              <a:avLst/>
            </a:prstGeom>
            <a:solidFill>
              <a:schemeClr val="bg1"/>
            </a:solidFill>
            <a:ln w="15875">
              <a:solidFill>
                <a:srgbClr val="0056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4" descr="C:\Users\chrisbrown\AppData\Local\Microsoft\Windows\Temporary Internet Files\Content.IE5\28LLSPSX\cm_edison_light_bulb_by_adamlhumphreys-d4i2in0[1].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5628" y="1663471"/>
              <a:ext cx="420899" cy="420899"/>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Explosion 1 27"/>
          <p:cNvSpPr/>
          <p:nvPr/>
        </p:nvSpPr>
        <p:spPr>
          <a:xfrm>
            <a:off x="1677463" y="2784610"/>
            <a:ext cx="1139152" cy="1168151"/>
          </a:xfrm>
          <a:prstGeom prst="irregularSeal1">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IoT</a:t>
            </a:r>
            <a:r>
              <a:rPr lang="en-US" b="1" dirty="0" smtClean="0">
                <a:solidFill>
                  <a:schemeClr val="tx1"/>
                </a:solidFill>
              </a:rPr>
              <a:t>!</a:t>
            </a:r>
            <a:endParaRPr lang="en-US" b="1" dirty="0">
              <a:solidFill>
                <a:schemeClr val="tx1"/>
              </a:solidFill>
            </a:endParaRPr>
          </a:p>
        </p:txBody>
      </p:sp>
      <p:sp>
        <p:nvSpPr>
          <p:cNvPr id="29" name="Rectangle 39"/>
          <p:cNvSpPr>
            <a:spLocks noChangeArrowheads="1"/>
          </p:cNvSpPr>
          <p:nvPr>
            <p:custDataLst>
              <p:tags r:id="rId1"/>
            </p:custDataLst>
          </p:nvPr>
        </p:nvSpPr>
        <p:spPr bwMode="auto">
          <a:xfrm>
            <a:off x="5869585" y="1159843"/>
            <a:ext cx="2717800" cy="4416623"/>
          </a:xfrm>
          <a:prstGeom prst="round2DiagRect">
            <a:avLst/>
          </a:prstGeom>
          <a:solidFill>
            <a:srgbClr val="0057A6"/>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buSzPct val="120000"/>
              <a:defRPr/>
            </a:pPr>
            <a:endParaRPr lang="en-US" altLang="en-US" b="1" dirty="0" smtClean="0">
              <a:solidFill>
                <a:schemeClr val="lt1"/>
              </a:solidFill>
              <a:latin typeface="Arial" pitchFamily="34" charset="0"/>
              <a:cs typeface="Arial" pitchFamily="34" charset="0"/>
            </a:endParaRPr>
          </a:p>
        </p:txBody>
      </p:sp>
      <p:sp>
        <p:nvSpPr>
          <p:cNvPr id="30" name="TextBox 29"/>
          <p:cNvSpPr txBox="1"/>
          <p:nvPr/>
        </p:nvSpPr>
        <p:spPr>
          <a:xfrm>
            <a:off x="5869585" y="1220078"/>
            <a:ext cx="2659062" cy="4356388"/>
          </a:xfrm>
          <a:prstGeom prst="round2DiagRect">
            <a:avLst/>
          </a:prstGeom>
          <a:solidFill>
            <a:schemeClr val="bg1"/>
          </a:solidFill>
          <a:ln>
            <a:solidFill>
              <a:srgbClr val="0057A6"/>
            </a:solidFill>
          </a:ln>
        </p:spPr>
        <p:style>
          <a:lnRef idx="2">
            <a:schemeClr val="accent1"/>
          </a:lnRef>
          <a:fillRef idx="1">
            <a:schemeClr val="lt1"/>
          </a:fillRef>
          <a:effectRef idx="0">
            <a:schemeClr val="accent1"/>
          </a:effectRef>
          <a:fontRef idx="minor">
            <a:schemeClr val="dk1"/>
          </a:fontRef>
        </p:style>
        <p:txBody>
          <a:bodyPr wrap="square" lIns="91440" tIns="274320" rIns="0" rtlCol="0">
            <a:noAutofit/>
          </a:bodyPr>
          <a:lstStyle>
            <a:defPPr>
              <a:defRPr lang="en-US"/>
            </a:defPPr>
            <a:lvl2pPr marL="228600" lvl="1" indent="-228600" defTabSz="912813">
              <a:spcBef>
                <a:spcPts val="1000"/>
              </a:spcBef>
              <a:spcAft>
                <a:spcPts val="2400"/>
              </a:spcAft>
              <a:buClr>
                <a:srgbClr val="0057A6"/>
              </a:buClr>
              <a:buSzPct val="125000"/>
              <a:buFont typeface="Wingdings" pitchFamily="2" charset="2"/>
              <a:buChar char="§"/>
              <a:defRPr sz="1600">
                <a:latin typeface="Arial" charset="0"/>
                <a:cs typeface="Arial" charset="0"/>
              </a:defRPr>
            </a:lvl2pPr>
          </a:lstStyle>
          <a:p>
            <a:pPr marL="0" lvl="1" indent="0">
              <a:spcAft>
                <a:spcPts val="1800"/>
              </a:spcAft>
              <a:buNone/>
            </a:pPr>
            <a:r>
              <a:rPr lang="en-US" sz="1800" b="1" dirty="0" smtClean="0">
                <a:solidFill>
                  <a:srgbClr val="0056B1"/>
                </a:solidFill>
              </a:rPr>
              <a:t>SMARTER PLACES</a:t>
            </a:r>
          </a:p>
          <a:p>
            <a:pPr lvl="1">
              <a:spcAft>
                <a:spcPts val="1800"/>
              </a:spcAft>
            </a:pPr>
            <a:r>
              <a:rPr lang="en-US" sz="1800" b="1" dirty="0" smtClean="0">
                <a:solidFill>
                  <a:schemeClr val="tx1"/>
                </a:solidFill>
              </a:rPr>
              <a:t>Smart Homes</a:t>
            </a:r>
          </a:p>
          <a:p>
            <a:pPr lvl="1">
              <a:spcAft>
                <a:spcPts val="1800"/>
              </a:spcAft>
            </a:pPr>
            <a:r>
              <a:rPr lang="en-US" sz="1800" b="1" dirty="0" smtClean="0">
                <a:solidFill>
                  <a:schemeClr val="tx1"/>
                </a:solidFill>
              </a:rPr>
              <a:t>Smart Buildings</a:t>
            </a:r>
          </a:p>
          <a:p>
            <a:pPr lvl="1">
              <a:spcAft>
                <a:spcPts val="1800"/>
              </a:spcAft>
            </a:pPr>
            <a:r>
              <a:rPr lang="en-US" sz="1800" b="1" dirty="0" smtClean="0">
                <a:solidFill>
                  <a:schemeClr val="tx1"/>
                </a:solidFill>
              </a:rPr>
              <a:t>Smart Cities</a:t>
            </a:r>
          </a:p>
          <a:p>
            <a:pPr lvl="1">
              <a:spcAft>
                <a:spcPts val="1800"/>
              </a:spcAft>
            </a:pPr>
            <a:r>
              <a:rPr lang="en-US" sz="1800" b="1" dirty="0" smtClean="0">
                <a:solidFill>
                  <a:schemeClr val="tx1"/>
                </a:solidFill>
              </a:rPr>
              <a:t>Smart Operations</a:t>
            </a:r>
            <a:r>
              <a:rPr lang="en-US" sz="2000" b="1" dirty="0">
                <a:solidFill>
                  <a:schemeClr val="tx1"/>
                </a:solidFill>
              </a:rPr>
              <a:t/>
            </a:r>
            <a:br>
              <a:rPr lang="en-US" sz="2000" b="1" dirty="0">
                <a:solidFill>
                  <a:schemeClr val="tx1"/>
                </a:solidFill>
              </a:rPr>
            </a:br>
            <a:r>
              <a:rPr lang="en-US" sz="1200" dirty="0" smtClean="0">
                <a:solidFill>
                  <a:schemeClr val="tx1"/>
                </a:solidFill>
              </a:rPr>
              <a:t>- </a:t>
            </a:r>
            <a:r>
              <a:rPr lang="en-US" sz="1400" dirty="0" smtClean="0">
                <a:solidFill>
                  <a:schemeClr val="tx1"/>
                </a:solidFill>
              </a:rPr>
              <a:t>Retailers</a:t>
            </a:r>
            <a:br>
              <a:rPr lang="en-US" sz="1400" dirty="0" smtClean="0">
                <a:solidFill>
                  <a:schemeClr val="tx1"/>
                </a:solidFill>
              </a:rPr>
            </a:br>
            <a:r>
              <a:rPr lang="en-US" sz="1400" dirty="0" smtClean="0">
                <a:solidFill>
                  <a:schemeClr val="tx1"/>
                </a:solidFill>
              </a:rPr>
              <a:t>- Hospitals</a:t>
            </a:r>
            <a:br>
              <a:rPr lang="en-US" sz="1400" dirty="0" smtClean="0">
                <a:solidFill>
                  <a:schemeClr val="tx1"/>
                </a:solidFill>
              </a:rPr>
            </a:br>
            <a:r>
              <a:rPr lang="en-US" sz="1400" dirty="0" smtClean="0">
                <a:solidFill>
                  <a:schemeClr val="tx1"/>
                </a:solidFill>
              </a:rPr>
              <a:t>- Stadiums</a:t>
            </a:r>
            <a:br>
              <a:rPr lang="en-US" sz="1400" dirty="0" smtClean="0">
                <a:solidFill>
                  <a:schemeClr val="tx1"/>
                </a:solidFill>
              </a:rPr>
            </a:br>
            <a:r>
              <a:rPr lang="en-US" sz="1400" dirty="0" smtClean="0">
                <a:solidFill>
                  <a:schemeClr val="tx1"/>
                </a:solidFill>
              </a:rPr>
              <a:t>- Etc.</a:t>
            </a:r>
          </a:p>
        </p:txBody>
      </p:sp>
      <p:sp>
        <p:nvSpPr>
          <p:cNvPr id="31" name="Oval 30"/>
          <p:cNvSpPr/>
          <p:nvPr/>
        </p:nvSpPr>
        <p:spPr>
          <a:xfrm>
            <a:off x="973860" y="2099036"/>
            <a:ext cx="620921" cy="604547"/>
          </a:xfrm>
          <a:prstGeom prst="ellipse">
            <a:avLst/>
          </a:prstGeom>
          <a:solidFill>
            <a:schemeClr val="bg1"/>
          </a:solidFill>
          <a:ln w="15875">
            <a:solidFill>
              <a:srgbClr val="0056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4F81BD"/>
              </a:solidFill>
            </a:endParaRPr>
          </a:p>
        </p:txBody>
      </p:sp>
      <p:pic>
        <p:nvPicPr>
          <p:cNvPr id="32" name="Picture 2" descr="C:\Users\chrisbrown\AppData\Local\Microsoft\Windows\Temporary Internet Files\Content.IE5\YNIIJZIW\fire_cutie_mark_by_rildraw-d4sngls[1].png"/>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615" y="2153361"/>
            <a:ext cx="315409" cy="49589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6092982" y="1976884"/>
            <a:ext cx="2172832" cy="0"/>
          </a:xfrm>
          <a:prstGeom prst="line">
            <a:avLst/>
          </a:prstGeom>
        </p:spPr>
        <p:style>
          <a:lnRef idx="2">
            <a:schemeClr val="accent2"/>
          </a:lnRef>
          <a:fillRef idx="0">
            <a:schemeClr val="accent2"/>
          </a:fillRef>
          <a:effectRef idx="1">
            <a:schemeClr val="accent2"/>
          </a:effectRef>
          <a:fontRef idx="minor">
            <a:schemeClr val="tx1"/>
          </a:fontRef>
        </p:style>
      </p:cxnSp>
      <p:sp>
        <p:nvSpPr>
          <p:cNvPr id="34" name="Rectangle 33"/>
          <p:cNvSpPr/>
          <p:nvPr/>
        </p:nvSpPr>
        <p:spPr>
          <a:xfrm>
            <a:off x="180468" y="5890351"/>
            <a:ext cx="8783065" cy="551180"/>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lstStyle/>
          <a:p>
            <a:pPr algn="ctr">
              <a:buFont typeface="Wingdings" pitchFamily="2" charset="2"/>
              <a:buNone/>
            </a:pPr>
            <a:r>
              <a:rPr lang="en-US" sz="1600" b="1" dirty="0" smtClean="0">
                <a:solidFill>
                  <a:schemeClr val="bg1"/>
                </a:solidFill>
                <a:latin typeface="+mj-lt"/>
              </a:rPr>
              <a:t>“Internet of Things” </a:t>
            </a:r>
            <a:r>
              <a:rPr lang="en-US" sz="1600" b="1" dirty="0">
                <a:solidFill>
                  <a:schemeClr val="bg1"/>
                </a:solidFill>
                <a:latin typeface="+mj-lt"/>
              </a:rPr>
              <a:t>Expanding Existing Markets and Defining New Markets &amp; Ecosystems</a:t>
            </a:r>
          </a:p>
        </p:txBody>
      </p:sp>
      <p:sp>
        <p:nvSpPr>
          <p:cNvPr id="35" name="Text Placeholder 3"/>
          <p:cNvSpPr txBox="1">
            <a:spLocks/>
          </p:cNvSpPr>
          <p:nvPr/>
        </p:nvSpPr>
        <p:spPr>
          <a:xfrm>
            <a:off x="304800" y="5182852"/>
            <a:ext cx="4114800" cy="457200"/>
          </a:xfrm>
          <a:prstGeom prst="rect">
            <a:avLst/>
          </a:prstGeom>
          <a:solidFill>
            <a:schemeClr val="accent2"/>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1" latinLnBrk="0" hangingPunct="1">
              <a:lnSpc>
                <a:spcPct val="100000"/>
              </a:lnSpc>
              <a:buClrTx/>
              <a:buSzTx/>
              <a:buFontTx/>
              <a:buNone/>
              <a:tabLst/>
              <a:defRPr kumimoji="0" sz="1200" b="1" i="1" u="none" strike="noStrike" cap="none" normalizeH="0" baseline="0">
                <a:ln>
                  <a:noFill/>
                </a:ln>
                <a:solidFill>
                  <a:schemeClr val="bg1"/>
                </a:solidFill>
                <a:effectLst/>
                <a:latin typeface="Arial" panose="020B0604020202020204" pitchFamily="34" charset="0"/>
              </a:defRPr>
            </a:lvl1pPr>
          </a:lstStyle>
          <a:p>
            <a:r>
              <a:rPr lang="en-US" sz="1400" dirty="0" smtClean="0"/>
              <a:t>Johnson Controls + Tyco Strength Across Converging Ecosystem</a:t>
            </a:r>
            <a:endParaRPr lang="en-US" sz="1400" dirty="0"/>
          </a:p>
        </p:txBody>
      </p:sp>
    </p:spTree>
    <p:extLst>
      <p:ext uri="{BB962C8B-B14F-4D97-AF65-F5344CB8AC3E}">
        <p14:creationId xmlns:p14="http://schemas.microsoft.com/office/powerpoint/2010/main" val="2918793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19125" y="103188"/>
            <a:ext cx="8077200" cy="415498"/>
          </a:xfrm>
          <a:prstGeom prst="rect">
            <a:avLst/>
          </a:prstGeom>
        </p:spPr>
        <p:txBody>
          <a:bodyPr/>
          <a:lstStyle>
            <a:lvl1pPr algn="l" rtl="0" eaLnBrk="1" fontAlgn="base" hangingPunct="1">
              <a:spcBef>
                <a:spcPct val="0"/>
              </a:spcBef>
              <a:spcAft>
                <a:spcPct val="0"/>
              </a:spcAft>
              <a:defRPr sz="2400" baseline="0">
                <a:solidFill>
                  <a:schemeClr val="tx2"/>
                </a:solidFill>
                <a:latin typeface="Gill Sans MT" pitchFamily="34" charset="0"/>
                <a:ea typeface="+mj-ea"/>
                <a:cs typeface="+mj-cs"/>
              </a:defRPr>
            </a:lvl1pPr>
            <a:lvl2pPr algn="l" rtl="0" eaLnBrk="1" fontAlgn="base" hangingPunct="1">
              <a:spcBef>
                <a:spcPct val="0"/>
              </a:spcBef>
              <a:spcAft>
                <a:spcPct val="0"/>
              </a:spcAft>
              <a:defRPr sz="2400">
                <a:solidFill>
                  <a:schemeClr val="tx2"/>
                </a:solidFill>
                <a:latin typeface="Gill Sans MT" pitchFamily="34" charset="0"/>
              </a:defRPr>
            </a:lvl2pPr>
            <a:lvl3pPr algn="l" rtl="0" eaLnBrk="1" fontAlgn="base" hangingPunct="1">
              <a:spcBef>
                <a:spcPct val="0"/>
              </a:spcBef>
              <a:spcAft>
                <a:spcPct val="0"/>
              </a:spcAft>
              <a:defRPr sz="2400">
                <a:solidFill>
                  <a:schemeClr val="tx2"/>
                </a:solidFill>
                <a:latin typeface="Gill Sans MT" pitchFamily="34" charset="0"/>
              </a:defRPr>
            </a:lvl3pPr>
            <a:lvl4pPr algn="l" rtl="0" eaLnBrk="1" fontAlgn="base" hangingPunct="1">
              <a:spcBef>
                <a:spcPct val="0"/>
              </a:spcBef>
              <a:spcAft>
                <a:spcPct val="0"/>
              </a:spcAft>
              <a:defRPr sz="2400">
                <a:solidFill>
                  <a:schemeClr val="tx2"/>
                </a:solidFill>
                <a:latin typeface="Gill Sans MT" pitchFamily="34" charset="0"/>
              </a:defRPr>
            </a:lvl4pPr>
            <a:lvl5pPr algn="l" rtl="0" eaLnBrk="1" fontAlgn="base" hangingPunct="1">
              <a:spcBef>
                <a:spcPct val="0"/>
              </a:spcBef>
              <a:spcAft>
                <a:spcPct val="0"/>
              </a:spcAft>
              <a:defRPr sz="2400">
                <a:solidFill>
                  <a:schemeClr val="tx2"/>
                </a:solidFill>
                <a:latin typeface="Gill Sans MT" pitchFamily="34" charset="0"/>
              </a:defRPr>
            </a:lvl5pPr>
            <a:lvl6pPr marL="457200" algn="l" rtl="0" eaLnBrk="1" fontAlgn="base" hangingPunct="1">
              <a:spcBef>
                <a:spcPct val="0"/>
              </a:spcBef>
              <a:spcAft>
                <a:spcPct val="0"/>
              </a:spcAft>
              <a:defRPr sz="2400">
                <a:solidFill>
                  <a:schemeClr val="tx2"/>
                </a:solidFill>
                <a:latin typeface="Gill Sans MT" pitchFamily="34" charset="0"/>
              </a:defRPr>
            </a:lvl6pPr>
            <a:lvl7pPr marL="914400" algn="l" rtl="0" eaLnBrk="1" fontAlgn="base" hangingPunct="1">
              <a:spcBef>
                <a:spcPct val="0"/>
              </a:spcBef>
              <a:spcAft>
                <a:spcPct val="0"/>
              </a:spcAft>
              <a:defRPr sz="2400">
                <a:solidFill>
                  <a:schemeClr val="tx2"/>
                </a:solidFill>
                <a:latin typeface="Gill Sans MT" pitchFamily="34" charset="0"/>
              </a:defRPr>
            </a:lvl7pPr>
            <a:lvl8pPr marL="1371600" algn="l" rtl="0" eaLnBrk="1" fontAlgn="base" hangingPunct="1">
              <a:spcBef>
                <a:spcPct val="0"/>
              </a:spcBef>
              <a:spcAft>
                <a:spcPct val="0"/>
              </a:spcAft>
              <a:defRPr sz="2400">
                <a:solidFill>
                  <a:schemeClr val="tx2"/>
                </a:solidFill>
                <a:latin typeface="Gill Sans MT" pitchFamily="34" charset="0"/>
              </a:defRPr>
            </a:lvl8pPr>
            <a:lvl9pPr marL="1828800" algn="l" rtl="0" eaLnBrk="1" fontAlgn="base" hangingPunct="1">
              <a:spcBef>
                <a:spcPct val="0"/>
              </a:spcBef>
              <a:spcAft>
                <a:spcPct val="0"/>
              </a:spcAft>
              <a:defRPr sz="2400">
                <a:solidFill>
                  <a:schemeClr val="tx2"/>
                </a:solidFill>
                <a:latin typeface="Gill Sans MT" pitchFamily="34" charset="0"/>
              </a:defRPr>
            </a:lvl9pPr>
          </a:lstStyle>
          <a:p>
            <a:r>
              <a:rPr lang="en-US" dirty="0" smtClean="0">
                <a:solidFill>
                  <a:schemeClr val="bg1"/>
                </a:solidFill>
                <a:latin typeface="+mj-lt"/>
              </a:rPr>
              <a:t>Combination Creates Ability to Deliver on Integrated </a:t>
            </a:r>
            <a:r>
              <a:rPr lang="en-US" dirty="0">
                <a:solidFill>
                  <a:schemeClr val="bg1"/>
                </a:solidFill>
                <a:latin typeface="+mj-lt"/>
              </a:rPr>
              <a:t>Vision for Buildings of the Future</a:t>
            </a:r>
            <a:endParaRPr lang="en-US" kern="0" dirty="0">
              <a:latin typeface="+mj-lt"/>
            </a:endParaRPr>
          </a:p>
        </p:txBody>
      </p:sp>
      <p:sp>
        <p:nvSpPr>
          <p:cNvPr id="14" name="Text Placeholder 3"/>
          <p:cNvSpPr txBox="1">
            <a:spLocks/>
          </p:cNvSpPr>
          <p:nvPr/>
        </p:nvSpPr>
        <p:spPr>
          <a:xfrm>
            <a:off x="342900" y="6097258"/>
            <a:ext cx="8458200" cy="357974"/>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400" b="1" u="none" strike="noStrike" kern="1200" cap="none" spc="0" normalizeH="0" baseline="0" noProof="0" dirty="0" smtClean="0">
                <a:ln>
                  <a:noFill/>
                </a:ln>
                <a:solidFill>
                  <a:schemeClr val="bg1"/>
                </a:solidFill>
                <a:effectLst/>
                <a:uLnTx/>
                <a:uFillTx/>
                <a:latin typeface="Arial (Headings)"/>
              </a:rPr>
              <a:t>Advantaged Position for Building </a:t>
            </a:r>
            <a:r>
              <a:rPr lang="en-US" b="1" dirty="0">
                <a:solidFill>
                  <a:schemeClr val="bg1"/>
                </a:solidFill>
                <a:latin typeface="Arial (Headings)"/>
              </a:rPr>
              <a:t>A</a:t>
            </a:r>
            <a:r>
              <a:rPr kumimoji="0" lang="en-US" sz="1400" b="1" u="none" strike="noStrike" kern="1200" cap="none" spc="0" normalizeH="0" baseline="0" noProof="0" dirty="0" err="1" smtClean="0">
                <a:ln>
                  <a:noFill/>
                </a:ln>
                <a:solidFill>
                  <a:schemeClr val="bg1"/>
                </a:solidFill>
                <a:effectLst/>
                <a:uLnTx/>
                <a:uFillTx/>
                <a:latin typeface="Arial (Headings)"/>
              </a:rPr>
              <a:t>utomation</a:t>
            </a:r>
            <a:r>
              <a:rPr kumimoji="0" lang="en-US" sz="1400" b="1" u="none" strike="noStrike" kern="1200" cap="none" spc="0" normalizeH="0" baseline="0" noProof="0" dirty="0" smtClean="0">
                <a:ln>
                  <a:noFill/>
                </a:ln>
                <a:solidFill>
                  <a:schemeClr val="bg1"/>
                </a:solidFill>
                <a:effectLst/>
                <a:uLnTx/>
                <a:uFillTx/>
                <a:latin typeface="Arial (Headings)"/>
              </a:rPr>
              <a:t> </a:t>
            </a:r>
            <a:r>
              <a:rPr kumimoji="0" lang="en-US" sz="1400" b="1" u="none" strike="noStrike" kern="1200" cap="none" spc="0" normalizeH="0" baseline="0" noProof="0" smtClean="0">
                <a:ln>
                  <a:noFill/>
                </a:ln>
                <a:solidFill>
                  <a:schemeClr val="bg1"/>
                </a:solidFill>
                <a:effectLst/>
                <a:uLnTx/>
                <a:uFillTx/>
                <a:latin typeface="Arial (Headings)"/>
              </a:rPr>
              <a:t>and Systems </a:t>
            </a:r>
            <a:r>
              <a:rPr lang="en-US" b="1" dirty="0">
                <a:solidFill>
                  <a:schemeClr val="bg1"/>
                </a:solidFill>
                <a:latin typeface="Arial (Headings)"/>
              </a:rPr>
              <a:t>I</a:t>
            </a:r>
            <a:r>
              <a:rPr kumimoji="0" lang="en-US" sz="1400" b="1" u="none" strike="noStrike" kern="1200" cap="none" spc="0" normalizeH="0" baseline="0" noProof="0" dirty="0" err="1" smtClean="0">
                <a:ln>
                  <a:noFill/>
                </a:ln>
                <a:solidFill>
                  <a:schemeClr val="bg1"/>
                </a:solidFill>
                <a:effectLst/>
                <a:uLnTx/>
                <a:uFillTx/>
                <a:latin typeface="Arial (Headings)"/>
              </a:rPr>
              <a:t>ntegration</a:t>
            </a:r>
            <a:endParaRPr kumimoji="0" lang="en-US" sz="1400" b="1" u="none" strike="noStrike" kern="1200" cap="none" spc="0" normalizeH="0" baseline="0" noProof="0" dirty="0">
              <a:ln>
                <a:noFill/>
              </a:ln>
              <a:solidFill>
                <a:schemeClr val="bg1"/>
              </a:solidFill>
              <a:effectLst/>
              <a:uLnTx/>
              <a:uFillTx/>
              <a:latin typeface="Arial (Headings)"/>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3542"/>
          <a:stretch/>
        </p:blipFill>
        <p:spPr>
          <a:xfrm>
            <a:off x="1155376" y="1128148"/>
            <a:ext cx="7126761" cy="4844931"/>
          </a:xfrm>
          <a:prstGeom prst="rect">
            <a:avLst/>
          </a:prstGeom>
          <a:noFill/>
          <a:ln>
            <a:noFill/>
          </a:ln>
        </p:spPr>
      </p:pic>
    </p:spTree>
    <p:extLst>
      <p:ext uri="{BB962C8B-B14F-4D97-AF65-F5344CB8AC3E}">
        <p14:creationId xmlns:p14="http://schemas.microsoft.com/office/powerpoint/2010/main" val="29122700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93405" y="1148312"/>
            <a:ext cx="8290347" cy="4187952"/>
          </a:xfrm>
        </p:spPr>
        <p:txBody>
          <a:bodyPr/>
          <a:lstStyle/>
          <a:p>
            <a:pPr marL="0" indent="0">
              <a:buNone/>
            </a:pPr>
            <a:r>
              <a:rPr lang="en-US" sz="1050" b="1" dirty="0"/>
              <a:t>NO OFFER OR </a:t>
            </a:r>
            <a:r>
              <a:rPr lang="en-US" sz="1050" b="1" dirty="0" smtClean="0"/>
              <a:t>SOLICITATION</a:t>
            </a:r>
            <a:endParaRPr lang="en-US" sz="1050" dirty="0"/>
          </a:p>
          <a:p>
            <a:pPr marL="0" indent="0">
              <a:buNone/>
            </a:pPr>
            <a:r>
              <a:rPr lang="en-US" sz="1050" dirty="0"/>
              <a:t>This communication is not intended to and does not constitute an offer to sell or the solicitation of an offer to subscribe for or buy or an invitation to purchase or subscribe for any securities or the solicitation of any vote or approval in any jurisdiction, nor shall there be any sale, issuance or transfer of securities in any jurisdiction in contravention of applicable law</a:t>
            </a:r>
            <a:r>
              <a:rPr lang="en-US" sz="1050" dirty="0" smtClean="0"/>
              <a:t>.</a:t>
            </a:r>
            <a:endParaRPr lang="en-US" sz="1050" dirty="0"/>
          </a:p>
          <a:p>
            <a:pPr marL="0" indent="0">
              <a:buNone/>
            </a:pPr>
            <a:r>
              <a:rPr lang="en-US" sz="1050" b="1" dirty="0"/>
              <a:t>ADDITIONAL INFORMATION AND WHERE TO FIND IT</a:t>
            </a:r>
            <a:endParaRPr lang="en-US" sz="1050" dirty="0"/>
          </a:p>
          <a:p>
            <a:pPr marL="0" indent="0">
              <a:buNone/>
            </a:pPr>
            <a:r>
              <a:rPr lang="en-US" sz="1050" dirty="0" smtClean="0"/>
              <a:t>In </a:t>
            </a:r>
            <a:r>
              <a:rPr lang="en-US" sz="1050" dirty="0"/>
              <a:t>connection with the proposed transaction between Johnson Controls, Inc. (“Johnson Controls”) and Tyco International plc (“Tyco”), Tyco will file with the U.S. Securities and Exchange Commission (the “SEC”) a registration statement on Form S-4 that will include a joint proxy statement of Johnson Controls and Tyco that also constitutes a prospectus of Tyco (the “Joint Proxy Statement/Prospectus”). Johnson Controls and Tyco plan to mail to their respective shareholders the definitive Joint Proxy Statement/Prospectus in connection with the transaction. INVESTORS AND SECURITY HOLDERS OF Johnson Controls AND Tyco ARE URGED TO READ THE JOINT PROXY STATEMENT/PROSPECTUS AND OTHER RELEVANT DOCUMENTS FILED OR TO BE FILED WITH THE SEC CAREFULLY WHEN THEY BECOME AVAILABLE BECAUSE THEY WILL CONTAIN IMPORTANT INFORMATION ABOUT Johnson Controls, Tyco, THE TRANSACTION AND RELATED MATTERS. Investors and security holders will be able to obtain free copies of the Joint Proxy Statement/Prospectus (when available) and other documents filed with the SEC by Johnson Controls and Tyco through the website maintained by the SEC at www.sec.gov. In addition, investors and security holders will be able to obtain free copies of the documents filed with the SEC by Johnson Controls by contacting Johnson Controls Shareholder Services at Shareholder.Services@jci.com or by calling (800) 524-6220 and will be able to obtain free copies of the documents filed with the SEC by Tyco by contacting Tyco Investor Relations at Investorrelations@tyco.com or by calling (609) 720-4333</a:t>
            </a:r>
            <a:r>
              <a:rPr lang="en-US" sz="1050" dirty="0" smtClean="0"/>
              <a:t>.</a:t>
            </a:r>
            <a:endParaRPr lang="en-US" sz="1050" dirty="0"/>
          </a:p>
          <a:p>
            <a:pPr marL="0" indent="0">
              <a:buNone/>
            </a:pPr>
            <a:r>
              <a:rPr lang="en-US" sz="1050" b="1" dirty="0"/>
              <a:t>PARTICIPANTS IN THE SOLICITATION</a:t>
            </a:r>
            <a:endParaRPr lang="en-US" sz="1050" dirty="0"/>
          </a:p>
          <a:p>
            <a:pPr marL="0" indent="0">
              <a:buNone/>
            </a:pPr>
            <a:r>
              <a:rPr lang="en-US" sz="1050" dirty="0" smtClean="0"/>
              <a:t>Johnson </a:t>
            </a:r>
            <a:r>
              <a:rPr lang="en-US" sz="1050" dirty="0"/>
              <a:t>Controls, Tyco and certain of their respective directors, executive officers and employees may be considered participants in the solicitation of proxies in connection with the proposed transaction. Information regarding the persons who may, under the rules of the SEC, be deemed participants in the solicitation of the respective shareholders of Johnson Controls and Tyco in connection with the proposed transactions, including a description of their direct or indirect interests, by security holdings or otherwise, will be set forth in the Joint Proxy Statement/Prospectus when it is filed with the SEC. Information regarding Johnson Controls’ directors and executive officers is contained in Johnson Controls’ proxy statement for its 2016 annual meeting of shareholders, which was filed with the SEC on December 14, 2015. Information regarding Tyco’s directors and executive officers is contained in Tyco’s proxy statement for its 2016 annual meeting of shareholders, which was filed with the SEC on January 15, 2016.</a:t>
            </a:r>
          </a:p>
          <a:p>
            <a:endParaRPr lang="en-US" sz="105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50" dirty="0" smtClean="0"/>
              <a:t>Combined Company Able to Leverage </a:t>
            </a:r>
            <a:r>
              <a:rPr lang="en-US" sz="2350" dirty="0" err="1" smtClean="0"/>
              <a:t>IoT</a:t>
            </a:r>
            <a:r>
              <a:rPr lang="en-US" sz="2350" dirty="0" smtClean="0"/>
              <a:t> and Connectivity for a “Smarter” Customer Offering</a:t>
            </a:r>
            <a:endParaRPr lang="en-US" sz="2350" dirty="0"/>
          </a:p>
        </p:txBody>
      </p:sp>
      <p:sp>
        <p:nvSpPr>
          <p:cNvPr id="13" name="Text Placeholder 3"/>
          <p:cNvSpPr txBox="1">
            <a:spLocks/>
          </p:cNvSpPr>
          <p:nvPr/>
        </p:nvSpPr>
        <p:spPr>
          <a:xfrm>
            <a:off x="342900" y="6018311"/>
            <a:ext cx="8458200" cy="307777"/>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fr-FR" b="1" dirty="0">
                <a:solidFill>
                  <a:schemeClr val="bg1"/>
                </a:solidFill>
                <a:latin typeface="+mj-lt"/>
              </a:rPr>
              <a:t>L</a:t>
            </a:r>
            <a:r>
              <a:rPr kumimoji="0" lang="fr-FR" sz="1400" b="1" u="none" strike="noStrike" kern="1200" cap="none" spc="0" normalizeH="0" baseline="0" noProof="0" dirty="0" err="1" smtClean="0">
                <a:ln>
                  <a:noFill/>
                </a:ln>
                <a:solidFill>
                  <a:schemeClr val="bg1"/>
                </a:solidFill>
                <a:effectLst/>
                <a:uLnTx/>
                <a:uFillTx/>
                <a:latin typeface="+mj-lt"/>
              </a:rPr>
              <a:t>eader</a:t>
            </a:r>
            <a:r>
              <a:rPr kumimoji="0" lang="fr-FR" sz="1400" b="1" u="none" strike="noStrike" kern="1200" cap="none" spc="0" normalizeH="0" baseline="0" noProof="0" dirty="0" smtClean="0">
                <a:ln>
                  <a:noFill/>
                </a:ln>
                <a:solidFill>
                  <a:schemeClr val="bg1"/>
                </a:solidFill>
                <a:effectLst/>
                <a:uLnTx/>
                <a:uFillTx/>
                <a:latin typeface="+mj-lt"/>
              </a:rPr>
              <a:t> in </a:t>
            </a:r>
            <a:r>
              <a:rPr lang="fr-FR" b="1" noProof="0" dirty="0" err="1">
                <a:solidFill>
                  <a:schemeClr val="bg1"/>
                </a:solidFill>
                <a:latin typeface="+mj-lt"/>
              </a:rPr>
              <a:t>C</a:t>
            </a:r>
            <a:r>
              <a:rPr kumimoji="0" lang="fr-FR" sz="1400" b="1" u="none" strike="noStrike" kern="1200" cap="none" spc="0" normalizeH="0" baseline="0" noProof="0" dirty="0" err="1" smtClean="0">
                <a:ln>
                  <a:noFill/>
                </a:ln>
                <a:solidFill>
                  <a:schemeClr val="bg1"/>
                </a:solidFill>
                <a:effectLst/>
                <a:uLnTx/>
                <a:uFillTx/>
                <a:latin typeface="+mj-lt"/>
              </a:rPr>
              <a:t>onnected</a:t>
            </a:r>
            <a:r>
              <a:rPr kumimoji="0" lang="fr-FR" sz="1400" b="1" u="none" strike="noStrike" kern="1200" cap="none" spc="0" normalizeH="0" baseline="0" noProof="0" dirty="0" smtClean="0">
                <a:ln>
                  <a:noFill/>
                </a:ln>
                <a:solidFill>
                  <a:schemeClr val="bg1"/>
                </a:solidFill>
                <a:effectLst/>
                <a:uLnTx/>
                <a:uFillTx/>
                <a:latin typeface="+mj-lt"/>
              </a:rPr>
              <a:t> </a:t>
            </a:r>
            <a:r>
              <a:rPr lang="fr-FR" b="1" dirty="0">
                <a:solidFill>
                  <a:schemeClr val="bg1"/>
                </a:solidFill>
                <a:latin typeface="+mj-lt"/>
              </a:rPr>
              <a:t>B</a:t>
            </a:r>
            <a:r>
              <a:rPr kumimoji="0" lang="fr-FR" sz="1400" b="1" u="none" strike="noStrike" kern="1200" cap="none" spc="0" normalizeH="0" baseline="0" noProof="0" dirty="0" err="1" smtClean="0">
                <a:ln>
                  <a:noFill/>
                </a:ln>
                <a:solidFill>
                  <a:schemeClr val="bg1"/>
                </a:solidFill>
                <a:effectLst/>
                <a:uLnTx/>
                <a:uFillTx/>
                <a:latin typeface="+mj-lt"/>
              </a:rPr>
              <a:t>uildings</a:t>
            </a:r>
            <a:r>
              <a:rPr kumimoji="0" lang="fr-FR" sz="1400" b="1" u="none" strike="noStrike" kern="1200" cap="none" spc="0" normalizeH="0" baseline="0" noProof="0" dirty="0" smtClean="0">
                <a:ln>
                  <a:noFill/>
                </a:ln>
                <a:solidFill>
                  <a:schemeClr val="bg1"/>
                </a:solidFill>
                <a:effectLst/>
                <a:uLnTx/>
                <a:uFillTx/>
                <a:latin typeface="+mj-lt"/>
              </a:rPr>
              <a:t>, </a:t>
            </a:r>
            <a:r>
              <a:rPr lang="fr-FR" b="1" dirty="0" err="1">
                <a:solidFill>
                  <a:schemeClr val="bg1"/>
                </a:solidFill>
                <a:latin typeface="+mj-lt"/>
              </a:rPr>
              <a:t>C</a:t>
            </a:r>
            <a:r>
              <a:rPr kumimoji="0" lang="fr-FR" sz="1400" b="1" u="none" strike="noStrike" kern="1200" cap="none" spc="0" normalizeH="0" baseline="0" noProof="0" dirty="0" err="1" smtClean="0">
                <a:ln>
                  <a:noFill/>
                </a:ln>
                <a:solidFill>
                  <a:schemeClr val="bg1"/>
                </a:solidFill>
                <a:effectLst/>
                <a:uLnTx/>
                <a:uFillTx/>
                <a:latin typeface="+mj-lt"/>
              </a:rPr>
              <a:t>ampuses</a:t>
            </a:r>
            <a:r>
              <a:rPr kumimoji="0" lang="fr-FR" sz="1400" b="1" u="none" strike="noStrike" kern="1200" cap="none" spc="0" normalizeH="0" noProof="0" dirty="0" smtClean="0">
                <a:ln>
                  <a:noFill/>
                </a:ln>
                <a:solidFill>
                  <a:schemeClr val="bg1"/>
                </a:solidFill>
                <a:effectLst/>
                <a:uLnTx/>
                <a:uFillTx/>
                <a:latin typeface="+mj-lt"/>
              </a:rPr>
              <a:t> and </a:t>
            </a:r>
            <a:r>
              <a:rPr lang="fr-FR" b="1" dirty="0" err="1">
                <a:solidFill>
                  <a:schemeClr val="bg1"/>
                </a:solidFill>
                <a:latin typeface="+mj-lt"/>
              </a:rPr>
              <a:t>C</a:t>
            </a:r>
            <a:r>
              <a:rPr kumimoji="0" lang="fr-FR" sz="1400" b="1" u="none" strike="noStrike" kern="1200" cap="none" spc="0" normalizeH="0" noProof="0" dirty="0" err="1" smtClean="0">
                <a:ln>
                  <a:noFill/>
                </a:ln>
                <a:solidFill>
                  <a:schemeClr val="bg1"/>
                </a:solidFill>
                <a:effectLst/>
                <a:uLnTx/>
                <a:uFillTx/>
                <a:latin typeface="+mj-lt"/>
              </a:rPr>
              <a:t>ities</a:t>
            </a:r>
            <a:endParaRPr kumimoji="0" lang="en-US" sz="1400" b="1" u="none" strike="noStrike" kern="1200" cap="none" spc="0" normalizeH="0" baseline="0" noProof="0" dirty="0">
              <a:ln>
                <a:noFill/>
              </a:ln>
              <a:solidFill>
                <a:schemeClr val="bg1"/>
              </a:solidFill>
              <a:effectLst/>
              <a:uLnTx/>
              <a:uFillTx/>
              <a:latin typeface="+mj-lt"/>
            </a:endParaRPr>
          </a:p>
        </p:txBody>
      </p:sp>
      <p:grpSp>
        <p:nvGrpSpPr>
          <p:cNvPr id="22" name="Group 21"/>
          <p:cNvGrpSpPr/>
          <p:nvPr/>
        </p:nvGrpSpPr>
        <p:grpSpPr>
          <a:xfrm>
            <a:off x="431556" y="1365739"/>
            <a:ext cx="2468880" cy="2011680"/>
            <a:chOff x="619124" y="1447800"/>
            <a:chExt cx="2286000" cy="1828800"/>
          </a:xfrm>
        </p:grpSpPr>
        <p:sp>
          <p:nvSpPr>
            <p:cNvPr id="14" name="Text Placeholder 3"/>
            <p:cNvSpPr txBox="1">
              <a:spLocks/>
            </p:cNvSpPr>
            <p:nvPr/>
          </p:nvSpPr>
          <p:spPr>
            <a:xfrm>
              <a:off x="619124" y="1905000"/>
              <a:ext cx="2286000" cy="1371600"/>
            </a:xfrm>
            <a:prstGeom prst="rect">
              <a:avLst/>
            </a:prstGeom>
            <a:solidFill>
              <a:schemeClr val="bg1"/>
            </a:solidFill>
            <a:ln w="6350">
              <a:solidFill>
                <a:srgbClr val="3366FF"/>
              </a:solidFill>
              <a:miter lim="800000"/>
              <a:headEnd/>
              <a:tailEnd/>
            </a:ln>
            <a:effectLst/>
            <a:scene3d>
              <a:camera prst="orthographicFront"/>
              <a:lightRig rig="threePt" dir="t"/>
            </a:scene3d>
            <a:sp3d>
              <a:bevelT/>
            </a:sp3d>
          </p:spPr>
          <p:txBody>
            <a:bodyPr tIns="45720" bIns="91440" anchor="b" anchorCtr="0"/>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i="0" u="none" strike="noStrike" kern="1200" cap="none" spc="0" normalizeH="0" baseline="0" noProof="0" dirty="0" smtClean="0">
                  <a:ln>
                    <a:noFill/>
                  </a:ln>
                  <a:solidFill>
                    <a:schemeClr val="tx1"/>
                  </a:solidFill>
                  <a:effectLst/>
                  <a:uLnTx/>
                  <a:uFillTx/>
                  <a:latin typeface="+mj-lt"/>
                  <a:ea typeface="+mn-ea"/>
                  <a:cs typeface="+mn-cs"/>
                </a:rPr>
                <a:t>Analyze data, Optimize energy effort,</a:t>
              </a:r>
              <a:r>
                <a:rPr kumimoji="0" lang="en-US" sz="1100" i="0" u="none" strike="noStrike" kern="1200" cap="none" spc="0" normalizeH="0" noProof="0" dirty="0" smtClean="0">
                  <a:ln>
                    <a:noFill/>
                  </a:ln>
                  <a:solidFill>
                    <a:schemeClr val="tx1"/>
                  </a:solidFill>
                  <a:effectLst/>
                  <a:uLnTx/>
                  <a:uFillTx/>
                  <a:latin typeface="+mj-lt"/>
                  <a:ea typeface="+mn-ea"/>
                  <a:cs typeface="+mn-cs"/>
                </a:rPr>
                <a:t> </a:t>
              </a:r>
              <a:r>
                <a:rPr kumimoji="0" lang="en-US" sz="1100" i="0" u="none" strike="noStrike" kern="1200" cap="none" spc="0" normalizeH="0" baseline="0" noProof="0" dirty="0" smtClean="0">
                  <a:ln>
                    <a:noFill/>
                  </a:ln>
                  <a:solidFill>
                    <a:schemeClr val="tx1"/>
                  </a:solidFill>
                  <a:effectLst/>
                  <a:uLnTx/>
                  <a:uFillTx/>
                  <a:latin typeface="+mj-lt"/>
                  <a:ea typeface="+mn-ea"/>
                  <a:cs typeface="+mn-cs"/>
                </a:rPr>
                <a:t>Enhance asset utilization</a:t>
              </a:r>
              <a:endParaRPr kumimoji="0" lang="en-US" sz="1100" i="0" u="none" strike="noStrike" kern="1200" cap="none" spc="0" normalizeH="0" baseline="0" noProof="0" dirty="0">
                <a:ln>
                  <a:noFill/>
                </a:ln>
                <a:solidFill>
                  <a:schemeClr val="tx1"/>
                </a:solidFill>
                <a:effectLst/>
                <a:uLnTx/>
                <a:uFillTx/>
                <a:latin typeface="+mj-lt"/>
                <a:ea typeface="+mn-ea"/>
                <a:cs typeface="+mn-cs"/>
              </a:endParaRPr>
            </a:p>
          </p:txBody>
        </p:sp>
        <p:sp>
          <p:nvSpPr>
            <p:cNvPr id="11" name="Text Placeholder 3"/>
            <p:cNvSpPr txBox="1">
              <a:spLocks/>
            </p:cNvSpPr>
            <p:nvPr/>
          </p:nvSpPr>
          <p:spPr>
            <a:xfrm>
              <a:off x="619124" y="1447800"/>
              <a:ext cx="2286000" cy="5334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b="1" i="0" u="none" strike="noStrike" kern="1200" cap="none" spc="0" normalizeH="0" baseline="0" noProof="0" dirty="0" smtClean="0">
                  <a:ln>
                    <a:noFill/>
                  </a:ln>
                  <a:solidFill>
                    <a:schemeClr val="bg1"/>
                  </a:solidFill>
                  <a:effectLst/>
                  <a:uLnTx/>
                  <a:uFillTx/>
                  <a:latin typeface="+mj-lt"/>
                  <a:ea typeface="+mn-ea"/>
                  <a:cs typeface="+mn-cs"/>
                </a:rPr>
                <a:t>Information Technology</a:t>
              </a:r>
              <a:endParaRPr kumimoji="0" lang="en-US" b="1" i="0" u="none" strike="noStrike" kern="1200" cap="none" spc="0" normalizeH="0" baseline="0" noProof="0" dirty="0">
                <a:ln>
                  <a:noFill/>
                </a:ln>
                <a:solidFill>
                  <a:schemeClr val="bg1"/>
                </a:solidFill>
                <a:effectLst/>
                <a:uLnTx/>
                <a:uFillTx/>
                <a:latin typeface="+mj-lt"/>
                <a:ea typeface="+mn-ea"/>
                <a:cs typeface="+mn-cs"/>
              </a:endParaRPr>
            </a:p>
          </p:txBody>
        </p:sp>
      </p:grpSp>
      <p:grpSp>
        <p:nvGrpSpPr>
          <p:cNvPr id="12" name="Group 11"/>
          <p:cNvGrpSpPr/>
          <p:nvPr/>
        </p:nvGrpSpPr>
        <p:grpSpPr>
          <a:xfrm>
            <a:off x="6271847" y="1365739"/>
            <a:ext cx="2468880" cy="2011680"/>
            <a:chOff x="6400800" y="1447800"/>
            <a:chExt cx="2286000" cy="1828800"/>
          </a:xfrm>
        </p:grpSpPr>
        <p:sp>
          <p:nvSpPr>
            <p:cNvPr id="16" name="Text Placeholder 3"/>
            <p:cNvSpPr txBox="1">
              <a:spLocks/>
            </p:cNvSpPr>
            <p:nvPr/>
          </p:nvSpPr>
          <p:spPr>
            <a:xfrm>
              <a:off x="6400800" y="1905000"/>
              <a:ext cx="2286000" cy="1371600"/>
            </a:xfrm>
            <a:prstGeom prst="rect">
              <a:avLst/>
            </a:prstGeom>
            <a:solidFill>
              <a:schemeClr val="bg1"/>
            </a:solidFill>
            <a:ln w="6350">
              <a:solidFill>
                <a:srgbClr val="3366FF"/>
              </a:solidFill>
              <a:miter lim="800000"/>
              <a:headEnd/>
              <a:tailEnd/>
            </a:ln>
            <a:effectLst/>
            <a:scene3d>
              <a:camera prst="orthographicFront"/>
              <a:lightRig rig="threePt" dir="t"/>
            </a:scene3d>
            <a:sp3d>
              <a:bevelT/>
            </a:sp3d>
          </p:spPr>
          <p:txBody>
            <a:bodyPr tIns="45720" bIns="91440" anchor="b" anchorCtr="0"/>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i="0" u="none" strike="noStrike" kern="1200" cap="none" spc="0" normalizeH="0" baseline="0" noProof="0" dirty="0" smtClean="0">
                  <a:ln>
                    <a:noFill/>
                  </a:ln>
                  <a:solidFill>
                    <a:schemeClr val="tx1"/>
                  </a:solidFill>
                  <a:effectLst/>
                  <a:uLnTx/>
                  <a:uFillTx/>
                  <a:latin typeface="+mj-lt"/>
                  <a:ea typeface="+mn-ea"/>
                  <a:cs typeface="+mn-cs"/>
                </a:rPr>
                <a:t>Distributed power, Renewables support, New Battery technologies</a:t>
              </a:r>
              <a:endParaRPr kumimoji="0" lang="en-US" sz="1100" i="0" u="none" strike="noStrike" kern="1200" cap="none" spc="0" normalizeH="0" baseline="0" noProof="0" dirty="0">
                <a:ln>
                  <a:noFill/>
                </a:ln>
                <a:solidFill>
                  <a:schemeClr val="tx1"/>
                </a:solidFill>
                <a:effectLst/>
                <a:uLnTx/>
                <a:uFillTx/>
                <a:latin typeface="+mj-lt"/>
                <a:ea typeface="+mn-ea"/>
                <a:cs typeface="+mn-cs"/>
              </a:endParaRPr>
            </a:p>
          </p:txBody>
        </p:sp>
        <p:sp>
          <p:nvSpPr>
            <p:cNvPr id="15" name="Text Placeholder 3"/>
            <p:cNvSpPr txBox="1">
              <a:spLocks/>
            </p:cNvSpPr>
            <p:nvPr/>
          </p:nvSpPr>
          <p:spPr>
            <a:xfrm>
              <a:off x="6400800" y="1447800"/>
              <a:ext cx="2286000" cy="5334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b="1" i="0" u="none" strike="noStrike" kern="1200" cap="none" spc="0" normalizeH="0" baseline="0" noProof="0" dirty="0" smtClean="0">
                  <a:ln>
                    <a:noFill/>
                  </a:ln>
                  <a:solidFill>
                    <a:schemeClr val="bg1"/>
                  </a:solidFill>
                  <a:effectLst/>
                  <a:uLnTx/>
                  <a:uFillTx/>
                  <a:latin typeface="+mj-lt"/>
                  <a:ea typeface="+mn-ea"/>
                  <a:cs typeface="+mn-cs"/>
                </a:rPr>
                <a:t>Energy Storage</a:t>
              </a:r>
              <a:endParaRPr kumimoji="0" lang="en-US" b="1" i="0" u="none" strike="noStrike" kern="1200" cap="none" spc="0" normalizeH="0" baseline="0" noProof="0" dirty="0">
                <a:ln>
                  <a:noFill/>
                </a:ln>
                <a:solidFill>
                  <a:schemeClr val="bg1"/>
                </a:solidFill>
                <a:effectLst/>
                <a:uLnTx/>
                <a:uFillTx/>
                <a:latin typeface="+mj-lt"/>
                <a:ea typeface="+mn-ea"/>
                <a:cs typeface="+mn-cs"/>
              </a:endParaRPr>
            </a:p>
          </p:txBody>
        </p:sp>
      </p:grpSp>
      <p:grpSp>
        <p:nvGrpSpPr>
          <p:cNvPr id="25" name="Group 24"/>
          <p:cNvGrpSpPr/>
          <p:nvPr/>
        </p:nvGrpSpPr>
        <p:grpSpPr>
          <a:xfrm>
            <a:off x="431556" y="3651739"/>
            <a:ext cx="2468880" cy="2011680"/>
            <a:chOff x="619124" y="3733800"/>
            <a:chExt cx="2286000" cy="1828800"/>
          </a:xfrm>
        </p:grpSpPr>
        <p:sp>
          <p:nvSpPr>
            <p:cNvPr id="18" name="Text Placeholder 3"/>
            <p:cNvSpPr txBox="1">
              <a:spLocks/>
            </p:cNvSpPr>
            <p:nvPr/>
          </p:nvSpPr>
          <p:spPr>
            <a:xfrm>
              <a:off x="619124" y="4191000"/>
              <a:ext cx="2286000" cy="1371600"/>
            </a:xfrm>
            <a:prstGeom prst="rect">
              <a:avLst/>
            </a:prstGeom>
            <a:solidFill>
              <a:schemeClr val="bg1"/>
            </a:solidFill>
            <a:ln w="6350">
              <a:solidFill>
                <a:srgbClr val="3366FF"/>
              </a:solidFill>
              <a:miter lim="800000"/>
              <a:headEnd/>
              <a:tailEnd/>
            </a:ln>
            <a:effectLst/>
            <a:scene3d>
              <a:camera prst="orthographicFront"/>
              <a:lightRig rig="threePt" dir="t"/>
            </a:scene3d>
            <a:sp3d>
              <a:bevelT/>
            </a:sp3d>
          </p:spPr>
          <p:txBody>
            <a:bodyPr tIns="45720" bIns="91440" anchor="b" anchorCtr="0"/>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i="0" u="none" strike="noStrike" kern="1200" cap="none" spc="0" normalizeH="0" baseline="0" noProof="0" dirty="0" smtClean="0">
                  <a:ln>
                    <a:noFill/>
                  </a:ln>
                  <a:solidFill>
                    <a:schemeClr val="tx1"/>
                  </a:solidFill>
                  <a:effectLst/>
                  <a:uLnTx/>
                  <a:uFillTx/>
                  <a:latin typeface="+mj-lt"/>
                  <a:ea typeface="+mn-ea"/>
                  <a:cs typeface="+mn-cs"/>
                </a:rPr>
                <a:t>HVAC, Fire &amp; Security, Lighting, and Power</a:t>
              </a:r>
              <a:endParaRPr kumimoji="0" lang="en-US" sz="1100" i="0" u="none" strike="noStrike" kern="1200" cap="none" spc="0" normalizeH="0" baseline="0" noProof="0" dirty="0">
                <a:ln>
                  <a:noFill/>
                </a:ln>
                <a:solidFill>
                  <a:schemeClr val="tx1"/>
                </a:solidFill>
                <a:effectLst/>
                <a:uLnTx/>
                <a:uFillTx/>
                <a:latin typeface="+mj-lt"/>
                <a:ea typeface="+mn-ea"/>
                <a:cs typeface="+mn-cs"/>
              </a:endParaRPr>
            </a:p>
          </p:txBody>
        </p:sp>
        <p:sp>
          <p:nvSpPr>
            <p:cNvPr id="17" name="Text Placeholder 3"/>
            <p:cNvSpPr txBox="1">
              <a:spLocks/>
            </p:cNvSpPr>
            <p:nvPr/>
          </p:nvSpPr>
          <p:spPr>
            <a:xfrm>
              <a:off x="619124" y="3733800"/>
              <a:ext cx="2286000" cy="5334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b="1" i="0" u="none" strike="noStrike" kern="1200" cap="none" spc="0" normalizeH="0" baseline="0" noProof="0" dirty="0" smtClean="0">
                  <a:ln>
                    <a:noFill/>
                  </a:ln>
                  <a:solidFill>
                    <a:schemeClr val="bg1"/>
                  </a:solidFill>
                  <a:effectLst/>
                  <a:uLnTx/>
                  <a:uFillTx/>
                  <a:latin typeface="+mj-lt"/>
                  <a:ea typeface="+mn-ea"/>
                  <a:cs typeface="+mn-cs"/>
                </a:rPr>
                <a:t>Building</a:t>
              </a:r>
              <a:r>
                <a:rPr kumimoji="0" lang="en-US" b="1" i="0" u="none" strike="noStrike" kern="1200" cap="none" spc="0" normalizeH="0" noProof="0" dirty="0" smtClean="0">
                  <a:ln>
                    <a:noFill/>
                  </a:ln>
                  <a:solidFill>
                    <a:schemeClr val="bg1"/>
                  </a:solidFill>
                  <a:effectLst/>
                  <a:uLnTx/>
                  <a:uFillTx/>
                  <a:latin typeface="+mj-lt"/>
                  <a:ea typeface="+mn-ea"/>
                  <a:cs typeface="+mn-cs"/>
                </a:rPr>
                <a:t> Technologies</a:t>
              </a:r>
              <a:endParaRPr kumimoji="0" lang="en-US" b="1" i="0" u="none" strike="noStrike" kern="1200" cap="none" spc="0" normalizeH="0" baseline="0" noProof="0" dirty="0">
                <a:ln>
                  <a:noFill/>
                </a:ln>
                <a:solidFill>
                  <a:schemeClr val="bg1"/>
                </a:solidFill>
                <a:effectLst/>
                <a:uLnTx/>
                <a:uFillTx/>
                <a:latin typeface="+mj-lt"/>
                <a:ea typeface="+mn-ea"/>
                <a:cs typeface="+mn-cs"/>
              </a:endParaRPr>
            </a:p>
          </p:txBody>
        </p:sp>
      </p:grpSp>
      <p:grpSp>
        <p:nvGrpSpPr>
          <p:cNvPr id="26" name="Group 25"/>
          <p:cNvGrpSpPr/>
          <p:nvPr/>
        </p:nvGrpSpPr>
        <p:grpSpPr>
          <a:xfrm>
            <a:off x="6271847" y="3651739"/>
            <a:ext cx="2468880" cy="2011680"/>
            <a:chOff x="6400800" y="3733800"/>
            <a:chExt cx="2286000" cy="1828800"/>
          </a:xfrm>
        </p:grpSpPr>
        <p:sp>
          <p:nvSpPr>
            <p:cNvPr id="24" name="Text Placeholder 3"/>
            <p:cNvSpPr txBox="1">
              <a:spLocks/>
            </p:cNvSpPr>
            <p:nvPr/>
          </p:nvSpPr>
          <p:spPr>
            <a:xfrm>
              <a:off x="6400800" y="4191000"/>
              <a:ext cx="2286000" cy="1371600"/>
            </a:xfrm>
            <a:prstGeom prst="rect">
              <a:avLst/>
            </a:prstGeom>
            <a:solidFill>
              <a:schemeClr val="bg1"/>
            </a:solidFill>
            <a:ln w="6350">
              <a:solidFill>
                <a:srgbClr val="3366FF"/>
              </a:solidFill>
              <a:miter lim="800000"/>
              <a:headEnd/>
              <a:tailEnd/>
            </a:ln>
            <a:effectLst/>
            <a:scene3d>
              <a:camera prst="orthographicFront"/>
              <a:lightRig rig="threePt" dir="t"/>
            </a:scene3d>
            <a:sp3d>
              <a:bevelT/>
            </a:sp3d>
          </p:spPr>
          <p:txBody>
            <a:bodyPr tIns="45720" bIns="91440" anchor="b" anchorCtr="0"/>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i="0" u="none" strike="noStrike" kern="1200" cap="none" spc="0" normalizeH="0" baseline="0" noProof="0" dirty="0" smtClean="0">
                  <a:ln>
                    <a:noFill/>
                  </a:ln>
                  <a:solidFill>
                    <a:schemeClr val="tx1"/>
                  </a:solidFill>
                  <a:effectLst/>
                  <a:uLnTx/>
                  <a:uFillTx/>
                  <a:latin typeface="+mj-lt"/>
                  <a:ea typeface="+mn-ea"/>
                  <a:cs typeface="+mn-cs"/>
                </a:rPr>
                <a:t>Asset tagging, </a:t>
              </a:r>
              <a:r>
                <a:rPr lang="en-US" sz="1100" dirty="0">
                  <a:solidFill>
                    <a:schemeClr val="tx1"/>
                  </a:solidFill>
                  <a:latin typeface="+mj-lt"/>
                </a:rPr>
                <a:t>T</a:t>
              </a:r>
              <a:r>
                <a:rPr kumimoji="0" lang="en-US" sz="1100" i="0" u="none" strike="noStrike" kern="1200" cap="none" spc="0" normalizeH="0" baseline="0" noProof="0" dirty="0" smtClean="0">
                  <a:ln>
                    <a:noFill/>
                  </a:ln>
                  <a:solidFill>
                    <a:schemeClr val="tx1"/>
                  </a:solidFill>
                  <a:effectLst/>
                  <a:uLnTx/>
                  <a:uFillTx/>
                  <a:latin typeface="+mj-lt"/>
                  <a:ea typeface="+mn-ea"/>
                  <a:cs typeface="+mn-cs"/>
                </a:rPr>
                <a:t>racking &amp; management</a:t>
              </a:r>
              <a:endParaRPr kumimoji="0" lang="en-US" sz="1100" i="0" u="none" strike="noStrike" kern="1200" cap="none" spc="0" normalizeH="0" baseline="0" noProof="0" dirty="0">
                <a:ln>
                  <a:noFill/>
                </a:ln>
                <a:solidFill>
                  <a:schemeClr val="tx1"/>
                </a:solidFill>
                <a:effectLst/>
                <a:uLnTx/>
                <a:uFillTx/>
                <a:latin typeface="+mj-lt"/>
                <a:ea typeface="+mn-ea"/>
                <a:cs typeface="+mn-cs"/>
              </a:endParaRPr>
            </a:p>
          </p:txBody>
        </p:sp>
        <p:sp>
          <p:nvSpPr>
            <p:cNvPr id="23" name="Text Placeholder 3"/>
            <p:cNvSpPr txBox="1">
              <a:spLocks/>
            </p:cNvSpPr>
            <p:nvPr/>
          </p:nvSpPr>
          <p:spPr>
            <a:xfrm>
              <a:off x="6400800" y="3733800"/>
              <a:ext cx="2286000" cy="5334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b="1" i="0" u="none" strike="noStrike" kern="1200" cap="none" spc="0" normalizeH="0" baseline="0" noProof="0" dirty="0" smtClean="0">
                  <a:ln>
                    <a:noFill/>
                  </a:ln>
                  <a:solidFill>
                    <a:schemeClr val="bg1"/>
                  </a:solidFill>
                  <a:effectLst/>
                  <a:uLnTx/>
                  <a:uFillTx/>
                  <a:latin typeface="+mj-lt"/>
                  <a:ea typeface="+mn-ea"/>
                  <a:cs typeface="+mn-cs"/>
                </a:rPr>
                <a:t>Enterprise Assets</a:t>
              </a:r>
              <a:endParaRPr kumimoji="0" lang="en-US" b="1" i="0" u="none" strike="noStrike" kern="1200" cap="none" spc="0" normalizeH="0" baseline="0" noProof="0" dirty="0">
                <a:ln>
                  <a:noFill/>
                </a:ln>
                <a:solidFill>
                  <a:schemeClr val="bg1"/>
                </a:solidFill>
                <a:effectLst/>
                <a:uLnTx/>
                <a:uFillTx/>
                <a:latin typeface="+mj-lt"/>
                <a:ea typeface="+mn-ea"/>
                <a:cs typeface="+mn-cs"/>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796" y="2028646"/>
            <a:ext cx="914400" cy="9143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672" y="2005200"/>
            <a:ext cx="914400" cy="91439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796" y="4280551"/>
            <a:ext cx="914400" cy="9143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1731" y="4277523"/>
            <a:ext cx="1246909" cy="967545"/>
          </a:xfrm>
          <a:prstGeom prst="rect">
            <a:avLst/>
          </a:prstGeom>
        </p:spPr>
      </p:pic>
      <p:cxnSp>
        <p:nvCxnSpPr>
          <p:cNvPr id="8" name="Straight Connector 7"/>
          <p:cNvCxnSpPr/>
          <p:nvPr/>
        </p:nvCxnSpPr>
        <p:spPr bwMode="auto">
          <a:xfrm>
            <a:off x="2900436" y="2455985"/>
            <a:ext cx="841248" cy="4982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5451231" y="2444262"/>
            <a:ext cx="822960" cy="4312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2923882" y="3933386"/>
            <a:ext cx="841248" cy="4686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5474677" y="3960020"/>
            <a:ext cx="777240" cy="4537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Oval 8"/>
          <p:cNvSpPr/>
          <p:nvPr/>
        </p:nvSpPr>
        <p:spPr bwMode="auto">
          <a:xfrm>
            <a:off x="3344506" y="2432539"/>
            <a:ext cx="2518205" cy="212993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6350">
            <a:solidFill>
              <a:srgbClr val="3366FF"/>
            </a:solidFill>
            <a:miter lim="800000"/>
            <a:headEnd/>
            <a:tailEnd/>
          </a:ln>
          <a:effectLst/>
          <a:scene3d>
            <a:camera prst="orthographicFront"/>
            <a:lightRig rig="threePt" dir="t"/>
          </a:scene3d>
          <a:sp3d>
            <a:bevelT/>
          </a:sp3d>
        </p:spPr>
        <p:txBody>
          <a:bodyPr anchor="ctr"/>
          <a:lstStyle/>
          <a:p>
            <a:pPr algn="ctr">
              <a:buFont typeface="Wingdings" pitchFamily="2" charset="2"/>
              <a:buNone/>
            </a:pPr>
            <a:endParaRPr lang="en-US" sz="1100" b="1">
              <a:solidFill>
                <a:schemeClr val="bg1"/>
              </a:solidFill>
              <a:latin typeface="+mj-lt"/>
            </a:endParaRPr>
          </a:p>
        </p:txBody>
      </p:sp>
      <p:sp>
        <p:nvSpPr>
          <p:cNvPr id="10" name="TextBox 9"/>
          <p:cNvSpPr txBox="1"/>
          <p:nvPr/>
        </p:nvSpPr>
        <p:spPr>
          <a:xfrm>
            <a:off x="3706890" y="2899282"/>
            <a:ext cx="1792630" cy="1169551"/>
          </a:xfrm>
          <a:prstGeom prst="rect">
            <a:avLst/>
          </a:prstGeom>
        </p:spPr>
        <p:txBody>
          <a:bodyPr wrap="square" lIns="45720" rIns="45720" rtlCol="0">
            <a:spAutoFit/>
          </a:bodyPr>
          <a:lstStyle/>
          <a:p>
            <a:pPr algn="ctr" fontAlgn="t">
              <a:spcBef>
                <a:spcPts val="300"/>
              </a:spcBef>
            </a:pPr>
            <a:r>
              <a:rPr lang="en-US" b="1" dirty="0" smtClean="0">
                <a:latin typeface="Arial" panose="020B0604020202020204" pitchFamily="34" charset="0"/>
              </a:rPr>
              <a:t> Uniquely Positioned For Integrated, Connected and Data-Rich Future</a:t>
            </a:r>
            <a:endParaRPr lang="en-US" kern="0" dirty="0" smtClean="0">
              <a:latin typeface="+mn-lt"/>
            </a:endParaRPr>
          </a:p>
        </p:txBody>
      </p:sp>
      <p:pic>
        <p:nvPicPr>
          <p:cNvPr id="27" name="Picture 2" descr="C:\Users\lpeters\AppData\Local\Microsoft\Windows\Temporary Internet Files\Content.Outlook\2IJ6K1V5\111714_Tyco_On_Logo-01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68" t="37845" r="23799" b="43333"/>
          <a:stretch/>
        </p:blipFill>
        <p:spPr bwMode="auto">
          <a:xfrm>
            <a:off x="605727" y="4402016"/>
            <a:ext cx="932787" cy="2553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hvacr.pl/public/styles/img_640/public/article/mainPhoto/04/panoptix_metasys_0.jpg">
            <a:hlinkClick r:id="rId7"/>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0230" t="58877" r="17228" b="12325"/>
          <a:stretch/>
        </p:blipFill>
        <p:spPr bwMode="auto">
          <a:xfrm>
            <a:off x="1741716" y="4803367"/>
            <a:ext cx="1080568" cy="265011"/>
          </a:xfrm>
          <a:prstGeom prst="rect">
            <a:avLst/>
          </a:prstGeom>
          <a:solidFill>
            <a:schemeClr val="bg2"/>
          </a:solidFill>
          <a:extLst/>
        </p:spPr>
      </p:pic>
    </p:spTree>
    <p:extLst>
      <p:ext uri="{BB962C8B-B14F-4D97-AF65-F5344CB8AC3E}">
        <p14:creationId xmlns:p14="http://schemas.microsoft.com/office/powerpoint/2010/main" val="3667948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42723"/>
            <a:ext cx="8077200" cy="415498"/>
          </a:xfrm>
        </p:spPr>
        <p:txBody>
          <a:bodyPr/>
          <a:lstStyle/>
          <a:p>
            <a:r>
              <a:rPr lang="en-US" dirty="0" smtClean="0"/>
              <a:t>Two World-Class and Complementary Operating Systems</a:t>
            </a:r>
            <a:endParaRPr lang="en-US" dirty="0"/>
          </a:p>
        </p:txBody>
      </p:sp>
      <p:sp>
        <p:nvSpPr>
          <p:cNvPr id="3" name="Rectangle 2"/>
          <p:cNvSpPr/>
          <p:nvPr/>
        </p:nvSpPr>
        <p:spPr bwMode="auto">
          <a:xfrm>
            <a:off x="621792" y="1066800"/>
            <a:ext cx="3959352" cy="307777"/>
          </a:xfrm>
          <a:prstGeom prst="rect">
            <a:avLst/>
          </a:prstGeom>
          <a:solidFill>
            <a:srgbClr val="FFFFFF"/>
          </a:solidFill>
          <a:ln w="9525" cap="flat" cmpd="sng" algn="ctr">
            <a:noFill/>
            <a:prstDash val="solid"/>
            <a:round/>
            <a:headEnd type="none" w="med" len="med"/>
            <a:tailEnd type="none" w="med" len="med"/>
          </a:ln>
          <a:effectLst>
            <a:prstShdw prst="shdw14" dist="12700" dir="5400000">
              <a:schemeClr val="accent1">
                <a:alpha val="96000"/>
              </a:schemeClr>
            </a:prst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mj-lt"/>
              </a:rPr>
              <a:t>Johnson Controls</a:t>
            </a:r>
            <a:r>
              <a:rPr kumimoji="0" lang="en-US" b="1" i="0" u="none" strike="noStrike" cap="none" normalizeH="0" dirty="0" smtClean="0">
                <a:ln>
                  <a:noFill/>
                </a:ln>
                <a:solidFill>
                  <a:srgbClr val="000000"/>
                </a:solidFill>
                <a:effectLst/>
                <a:latin typeface="+mj-lt"/>
              </a:rPr>
              <a:t> Operating System</a:t>
            </a:r>
            <a:endParaRPr kumimoji="0" lang="en-US" b="1" i="0" u="none" strike="noStrike" cap="none" normalizeH="0" baseline="0" dirty="0" smtClean="0">
              <a:ln>
                <a:noFill/>
              </a:ln>
              <a:solidFill>
                <a:srgbClr val="000000"/>
              </a:solidFill>
              <a:effectLst/>
              <a:latin typeface="+mj-lt"/>
            </a:endParaRPr>
          </a:p>
        </p:txBody>
      </p:sp>
      <p:sp>
        <p:nvSpPr>
          <p:cNvPr id="4" name="Rectangle 3"/>
          <p:cNvSpPr/>
          <p:nvPr/>
        </p:nvSpPr>
        <p:spPr bwMode="auto">
          <a:xfrm>
            <a:off x="4727448" y="1066800"/>
            <a:ext cx="3959352" cy="307777"/>
          </a:xfrm>
          <a:prstGeom prst="rect">
            <a:avLst/>
          </a:prstGeom>
          <a:solidFill>
            <a:srgbClr val="FFFFFF"/>
          </a:solidFill>
          <a:ln w="9525" cap="flat" cmpd="sng" algn="ctr">
            <a:noFill/>
            <a:prstDash val="solid"/>
            <a:round/>
            <a:headEnd type="none" w="med" len="med"/>
            <a:tailEnd type="none" w="med" len="med"/>
          </a:ln>
          <a:effectLst>
            <a:prstShdw prst="shdw14" dist="12700" dir="5400000">
              <a:schemeClr val="accent1">
                <a:alpha val="96000"/>
              </a:schemeClr>
            </a:prst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mj-lt"/>
              </a:rPr>
              <a:t>Tyco Business System</a:t>
            </a:r>
          </a:p>
        </p:txBody>
      </p:sp>
      <p:grpSp>
        <p:nvGrpSpPr>
          <p:cNvPr id="29" name="Group 28"/>
          <p:cNvGrpSpPr/>
          <p:nvPr/>
        </p:nvGrpSpPr>
        <p:grpSpPr>
          <a:xfrm>
            <a:off x="670167" y="1550765"/>
            <a:ext cx="3940288" cy="2411635"/>
            <a:chOff x="265469" y="1779365"/>
            <a:chExt cx="6535888" cy="4000260"/>
          </a:xfrm>
        </p:grpSpPr>
        <p:sp>
          <p:nvSpPr>
            <p:cNvPr id="7" name="Rounded Rectangle 6"/>
            <p:cNvSpPr/>
            <p:nvPr/>
          </p:nvSpPr>
          <p:spPr>
            <a:xfrm>
              <a:off x="265469" y="1779365"/>
              <a:ext cx="6367130" cy="40002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grpSp>
          <p:nvGrpSpPr>
            <p:cNvPr id="8" name="Group 7"/>
            <p:cNvGrpSpPr/>
            <p:nvPr/>
          </p:nvGrpSpPr>
          <p:grpSpPr>
            <a:xfrm>
              <a:off x="1781631" y="2288691"/>
              <a:ext cx="3055222" cy="3044464"/>
              <a:chOff x="1089186" y="2493093"/>
              <a:chExt cx="3055222" cy="3044464"/>
            </a:xfrm>
          </p:grpSpPr>
          <p:sp>
            <p:nvSpPr>
              <p:cNvPr id="9" name="Rectangle 8"/>
              <p:cNvSpPr/>
              <p:nvPr/>
            </p:nvSpPr>
            <p:spPr>
              <a:xfrm rot="2700000">
                <a:off x="1664358" y="3069591"/>
                <a:ext cx="1894120" cy="1894120"/>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cxnSp>
            <p:nvCxnSpPr>
              <p:cNvPr id="10" name="Straight Connector 9"/>
              <p:cNvCxnSpPr/>
              <p:nvPr/>
            </p:nvCxnSpPr>
            <p:spPr>
              <a:xfrm>
                <a:off x="2611418" y="2677324"/>
                <a:ext cx="0" cy="2678654"/>
              </a:xfrm>
              <a:prstGeom prst="lin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1288228" y="4016651"/>
                <a:ext cx="2646381" cy="0"/>
              </a:xfrm>
              <a:prstGeom prst="lin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sp>
            <p:nvSpPr>
              <p:cNvPr id="12" name="Oval 11"/>
              <p:cNvSpPr/>
              <p:nvPr/>
            </p:nvSpPr>
            <p:spPr>
              <a:xfrm>
                <a:off x="2299446" y="3703353"/>
                <a:ext cx="623944" cy="623944"/>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3" name="Oval 12"/>
              <p:cNvSpPr/>
              <p:nvPr/>
            </p:nvSpPr>
            <p:spPr>
              <a:xfrm>
                <a:off x="2382818" y="2493093"/>
                <a:ext cx="457200" cy="457200"/>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4" name="Oval 13"/>
              <p:cNvSpPr/>
              <p:nvPr/>
            </p:nvSpPr>
            <p:spPr>
              <a:xfrm>
                <a:off x="2382818" y="5080357"/>
                <a:ext cx="457200" cy="457200"/>
              </a:xfrm>
              <a:prstGeom prst="ellipse">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5" name="Oval 14"/>
              <p:cNvSpPr/>
              <p:nvPr/>
            </p:nvSpPr>
            <p:spPr>
              <a:xfrm>
                <a:off x="1710465" y="3119749"/>
                <a:ext cx="457200" cy="45720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6" name="Oval 15"/>
              <p:cNvSpPr/>
              <p:nvPr/>
            </p:nvSpPr>
            <p:spPr>
              <a:xfrm>
                <a:off x="1710465" y="4442945"/>
                <a:ext cx="457200" cy="457200"/>
              </a:xfrm>
              <a:prstGeom prst="ellipse">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7" name="Oval 16"/>
              <p:cNvSpPr/>
              <p:nvPr/>
            </p:nvSpPr>
            <p:spPr>
              <a:xfrm>
                <a:off x="1089186" y="3786725"/>
                <a:ext cx="457200" cy="4572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8" name="Oval 17"/>
              <p:cNvSpPr/>
              <p:nvPr/>
            </p:nvSpPr>
            <p:spPr>
              <a:xfrm>
                <a:off x="3065927" y="3119749"/>
                <a:ext cx="457200" cy="4572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19" name="Oval 18"/>
              <p:cNvSpPr/>
              <p:nvPr/>
            </p:nvSpPr>
            <p:spPr>
              <a:xfrm>
                <a:off x="3065927" y="4442945"/>
                <a:ext cx="457200" cy="457200"/>
              </a:xfrm>
              <a:prstGeom prst="ellipse">
                <a:avLst/>
              </a:prstGeom>
              <a:solidFill>
                <a:schemeClr val="bg1"/>
              </a:solidFill>
              <a:ln w="57150">
                <a:solidFill>
                  <a:srgbClr val="E5C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sp>
            <p:nvSpPr>
              <p:cNvPr id="20" name="Oval 19"/>
              <p:cNvSpPr/>
              <p:nvPr/>
            </p:nvSpPr>
            <p:spPr>
              <a:xfrm>
                <a:off x="3687208" y="3786725"/>
                <a:ext cx="457200" cy="4572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panose="020B0604020202020204" pitchFamily="34" charset="0"/>
                  <a:cs typeface="Arial" panose="020B0604020202020204" pitchFamily="34" charset="0"/>
                </a:endParaRPr>
              </a:p>
            </p:txBody>
          </p:sp>
        </p:grpSp>
        <p:sp>
          <p:nvSpPr>
            <p:cNvPr id="21" name="Rectangle 20"/>
            <p:cNvSpPr/>
            <p:nvPr/>
          </p:nvSpPr>
          <p:spPr>
            <a:xfrm>
              <a:off x="2059051" y="1813016"/>
              <a:ext cx="2428159" cy="484994"/>
            </a:xfrm>
            <a:prstGeom prst="rect">
              <a:avLst/>
            </a:prstGeom>
          </p:spPr>
          <p:txBody>
            <a:bodyPr wrap="none">
              <a:spAutoFit/>
            </a:bodyPr>
            <a:lstStyle/>
            <a:p>
              <a:pPr algn="ctr"/>
              <a:r>
                <a:rPr lang="en-US" sz="1300" dirty="0" smtClean="0">
                  <a:solidFill>
                    <a:prstClr val="black"/>
                  </a:solidFill>
                  <a:latin typeface="Arial" panose="020B0604020202020204" pitchFamily="34" charset="0"/>
                  <a:cs typeface="Arial" panose="020B0604020202020204" pitchFamily="34" charset="0"/>
                </a:rPr>
                <a:t>Business System</a:t>
              </a:r>
              <a:endParaRPr lang="en-US" sz="1300" dirty="0">
                <a:latin typeface="Arial" panose="020B0604020202020204" pitchFamily="34" charset="0"/>
                <a:cs typeface="Arial" panose="020B0604020202020204" pitchFamily="34" charset="0"/>
              </a:endParaRPr>
            </a:p>
          </p:txBody>
        </p:sp>
        <p:sp>
          <p:nvSpPr>
            <p:cNvPr id="22" name="Rectangle 21"/>
            <p:cNvSpPr/>
            <p:nvPr/>
          </p:nvSpPr>
          <p:spPr>
            <a:xfrm>
              <a:off x="2333142" y="5274043"/>
              <a:ext cx="1952205" cy="484994"/>
            </a:xfrm>
            <a:prstGeom prst="rect">
              <a:avLst/>
            </a:prstGeom>
          </p:spPr>
          <p:txBody>
            <a:bodyPr wrap="none">
              <a:spAutoFit/>
            </a:bodyPr>
            <a:lstStyle/>
            <a:p>
              <a:pPr algn="ctr"/>
              <a:r>
                <a:rPr lang="en-US" sz="1300" dirty="0" smtClean="0">
                  <a:solidFill>
                    <a:prstClr val="black"/>
                  </a:solidFill>
                  <a:latin typeface="Arial" panose="020B0604020202020204" pitchFamily="34" charset="0"/>
                  <a:cs typeface="Arial" panose="020B0604020202020204" pitchFamily="34" charset="0"/>
                </a:rPr>
                <a:t>Supply Chain</a:t>
              </a:r>
              <a:endParaRPr lang="en-US" sz="1300" dirty="0">
                <a:latin typeface="Arial" panose="020B0604020202020204" pitchFamily="34" charset="0"/>
                <a:cs typeface="Arial" panose="020B0604020202020204" pitchFamily="34" charset="0"/>
              </a:endParaRPr>
            </a:p>
          </p:txBody>
        </p:sp>
        <p:sp>
          <p:nvSpPr>
            <p:cNvPr id="23" name="Rectangle 22"/>
            <p:cNvSpPr/>
            <p:nvPr/>
          </p:nvSpPr>
          <p:spPr>
            <a:xfrm>
              <a:off x="4254529" y="2796185"/>
              <a:ext cx="1710239" cy="484994"/>
            </a:xfrm>
            <a:prstGeom prst="rect">
              <a:avLst/>
            </a:prstGeom>
          </p:spPr>
          <p:txBody>
            <a:bodyPr wrap="none">
              <a:spAutoFit/>
            </a:bodyPr>
            <a:lstStyle/>
            <a:p>
              <a:r>
                <a:rPr lang="en-US" sz="1300" dirty="0" smtClean="0">
                  <a:solidFill>
                    <a:prstClr val="black"/>
                  </a:solidFill>
                  <a:latin typeface="Arial" panose="020B0604020202020204" pitchFamily="34" charset="0"/>
                  <a:cs typeface="Arial" panose="020B0604020202020204" pitchFamily="34" charset="0"/>
                </a:rPr>
                <a:t>Leader Led</a:t>
              </a:r>
              <a:endParaRPr lang="en-US" sz="1300" dirty="0">
                <a:latin typeface="Arial" panose="020B0604020202020204" pitchFamily="34" charset="0"/>
                <a:cs typeface="Arial" panose="020B0604020202020204" pitchFamily="34" charset="0"/>
              </a:endParaRPr>
            </a:p>
          </p:txBody>
        </p:sp>
        <p:sp>
          <p:nvSpPr>
            <p:cNvPr id="24" name="Rectangle 23"/>
            <p:cNvSpPr/>
            <p:nvPr/>
          </p:nvSpPr>
          <p:spPr>
            <a:xfrm>
              <a:off x="4737476" y="3532414"/>
              <a:ext cx="2063881" cy="484994"/>
            </a:xfrm>
            <a:prstGeom prst="rect">
              <a:avLst/>
            </a:prstGeom>
          </p:spPr>
          <p:txBody>
            <a:bodyPr wrap="none">
              <a:spAutoFit/>
            </a:bodyPr>
            <a:lstStyle/>
            <a:p>
              <a:r>
                <a:rPr lang="en-US" sz="1300" dirty="0" smtClean="0">
                  <a:solidFill>
                    <a:prstClr val="black"/>
                  </a:solidFill>
                  <a:latin typeface="Arial" panose="020B0604020202020204" pitchFamily="34" charset="0"/>
                  <a:cs typeface="Arial" panose="020B0604020202020204" pitchFamily="34" charset="0"/>
                </a:rPr>
                <a:t>Manufacturing</a:t>
              </a:r>
              <a:endParaRPr lang="en-US" sz="1300" dirty="0">
                <a:latin typeface="Arial" panose="020B0604020202020204" pitchFamily="34" charset="0"/>
                <a:cs typeface="Arial" panose="020B0604020202020204" pitchFamily="34" charset="0"/>
              </a:endParaRPr>
            </a:p>
          </p:txBody>
        </p:sp>
        <p:sp>
          <p:nvSpPr>
            <p:cNvPr id="25" name="Rectangle 24"/>
            <p:cNvSpPr/>
            <p:nvPr/>
          </p:nvSpPr>
          <p:spPr>
            <a:xfrm>
              <a:off x="4254529" y="4506651"/>
              <a:ext cx="1662378" cy="816832"/>
            </a:xfrm>
            <a:prstGeom prst="rect">
              <a:avLst/>
            </a:prstGeom>
          </p:spPr>
          <p:txBody>
            <a:bodyPr wrap="none">
              <a:spAutoFit/>
            </a:bodyPr>
            <a:lstStyle/>
            <a:p>
              <a:r>
                <a:rPr lang="en-US" sz="1300" dirty="0" smtClean="0">
                  <a:solidFill>
                    <a:prstClr val="black"/>
                  </a:solidFill>
                  <a:latin typeface="Arial" panose="020B0604020202020204" pitchFamily="34" charset="0"/>
                  <a:cs typeface="Arial" panose="020B0604020202020204" pitchFamily="34" charset="0"/>
                </a:rPr>
                <a:t>Functional </a:t>
              </a:r>
              <a:br>
                <a:rPr lang="en-US" sz="1300" dirty="0" smtClean="0">
                  <a:solidFill>
                    <a:prstClr val="black"/>
                  </a:solidFill>
                  <a:latin typeface="Arial" panose="020B0604020202020204" pitchFamily="34" charset="0"/>
                  <a:cs typeface="Arial" panose="020B0604020202020204" pitchFamily="34" charset="0"/>
                </a:rPr>
              </a:br>
              <a:r>
                <a:rPr lang="en-US" sz="1300" dirty="0" smtClean="0">
                  <a:solidFill>
                    <a:prstClr val="black"/>
                  </a:solidFill>
                  <a:latin typeface="Arial" panose="020B0604020202020204" pitchFamily="34" charset="0"/>
                  <a:cs typeface="Arial" panose="020B0604020202020204" pitchFamily="34" charset="0"/>
                </a:rPr>
                <a:t>Excellence</a:t>
              </a:r>
              <a:endParaRPr lang="en-US" sz="1300" dirty="0">
                <a:latin typeface="Arial" panose="020B0604020202020204" pitchFamily="34" charset="0"/>
                <a:cs typeface="Arial" panose="020B0604020202020204" pitchFamily="34" charset="0"/>
              </a:endParaRPr>
            </a:p>
          </p:txBody>
        </p:sp>
        <p:sp>
          <p:nvSpPr>
            <p:cNvPr id="26" name="Rectangle 25"/>
            <p:cNvSpPr/>
            <p:nvPr/>
          </p:nvSpPr>
          <p:spPr>
            <a:xfrm>
              <a:off x="516062" y="2796185"/>
              <a:ext cx="1893708" cy="484994"/>
            </a:xfrm>
            <a:prstGeom prst="rect">
              <a:avLst/>
            </a:prstGeom>
          </p:spPr>
          <p:txBody>
            <a:bodyPr wrap="none">
              <a:spAutoFit/>
            </a:bodyPr>
            <a:lstStyle/>
            <a:p>
              <a:pPr algn="r"/>
              <a:r>
                <a:rPr lang="en-US" sz="1300" dirty="0" smtClean="0">
                  <a:solidFill>
                    <a:prstClr val="black"/>
                  </a:solidFill>
                  <a:latin typeface="Arial" panose="020B0604020202020204" pitchFamily="34" charset="0"/>
                  <a:cs typeface="Arial" panose="020B0604020202020204" pitchFamily="34" charset="0"/>
                </a:rPr>
                <a:t>Procurement</a:t>
              </a:r>
              <a:endParaRPr lang="en-US" sz="1300" dirty="0">
                <a:latin typeface="Arial" panose="020B0604020202020204" pitchFamily="34" charset="0"/>
                <a:cs typeface="Arial" panose="020B0604020202020204" pitchFamily="34" charset="0"/>
              </a:endParaRPr>
            </a:p>
          </p:txBody>
        </p:sp>
        <p:sp>
          <p:nvSpPr>
            <p:cNvPr id="27" name="Rectangle 26"/>
            <p:cNvSpPr/>
            <p:nvPr/>
          </p:nvSpPr>
          <p:spPr>
            <a:xfrm>
              <a:off x="316269" y="3325233"/>
              <a:ext cx="1601224" cy="816832"/>
            </a:xfrm>
            <a:prstGeom prst="rect">
              <a:avLst/>
            </a:prstGeom>
          </p:spPr>
          <p:txBody>
            <a:bodyPr wrap="none">
              <a:spAutoFit/>
            </a:bodyPr>
            <a:lstStyle/>
            <a:p>
              <a:r>
                <a:rPr lang="en-US" sz="1300" dirty="0" smtClean="0">
                  <a:solidFill>
                    <a:prstClr val="black"/>
                  </a:solidFill>
                  <a:latin typeface="Arial" panose="020B0604020202020204" pitchFamily="34" charset="0"/>
                  <a:cs typeface="Arial" panose="020B0604020202020204" pitchFamily="34" charset="0"/>
                </a:rPr>
                <a:t>Marketing </a:t>
              </a:r>
              <a:br>
                <a:rPr lang="en-US" sz="1300" dirty="0" smtClean="0">
                  <a:solidFill>
                    <a:prstClr val="black"/>
                  </a:solidFill>
                  <a:latin typeface="Arial" panose="020B0604020202020204" pitchFamily="34" charset="0"/>
                  <a:cs typeface="Arial" panose="020B0604020202020204" pitchFamily="34" charset="0"/>
                </a:rPr>
              </a:br>
              <a:r>
                <a:rPr lang="en-US" sz="1300" dirty="0" smtClean="0">
                  <a:solidFill>
                    <a:prstClr val="black"/>
                  </a:solidFill>
                  <a:latin typeface="Arial" panose="020B0604020202020204" pitchFamily="34" charset="0"/>
                  <a:cs typeface="Arial" panose="020B0604020202020204" pitchFamily="34" charset="0"/>
                </a:rPr>
                <a:t>&amp;</a:t>
              </a:r>
              <a:r>
                <a:rPr lang="en-US" sz="1300" dirty="0">
                  <a:solidFill>
                    <a:prstClr val="black"/>
                  </a:solidFill>
                  <a:latin typeface="Arial" panose="020B0604020202020204" pitchFamily="34" charset="0"/>
                  <a:cs typeface="Arial" panose="020B0604020202020204" pitchFamily="34" charset="0"/>
                </a:rPr>
                <a:t> </a:t>
              </a:r>
              <a:r>
                <a:rPr lang="en-US" sz="1300" dirty="0" smtClean="0">
                  <a:solidFill>
                    <a:prstClr val="black"/>
                  </a:solidFill>
                  <a:latin typeface="Arial" panose="020B0604020202020204" pitchFamily="34" charset="0"/>
                  <a:cs typeface="Arial" panose="020B0604020202020204" pitchFamily="34" charset="0"/>
                </a:rPr>
                <a:t>Sales</a:t>
              </a:r>
              <a:endParaRPr lang="en-US" sz="1300" dirty="0">
                <a:latin typeface="Arial" panose="020B0604020202020204" pitchFamily="34" charset="0"/>
                <a:cs typeface="Arial" panose="020B0604020202020204" pitchFamily="34" charset="0"/>
              </a:endParaRPr>
            </a:p>
          </p:txBody>
        </p:sp>
        <p:sp>
          <p:nvSpPr>
            <p:cNvPr id="28" name="Rectangle 27"/>
            <p:cNvSpPr/>
            <p:nvPr/>
          </p:nvSpPr>
          <p:spPr>
            <a:xfrm>
              <a:off x="625081" y="4506651"/>
              <a:ext cx="1784691" cy="484994"/>
            </a:xfrm>
            <a:prstGeom prst="rect">
              <a:avLst/>
            </a:prstGeom>
          </p:spPr>
          <p:txBody>
            <a:bodyPr wrap="none">
              <a:spAutoFit/>
            </a:bodyPr>
            <a:lstStyle/>
            <a:p>
              <a:pPr algn="r"/>
              <a:r>
                <a:rPr lang="en-US" sz="1300" dirty="0" smtClean="0">
                  <a:solidFill>
                    <a:prstClr val="black"/>
                  </a:solidFill>
                  <a:latin typeface="Arial" panose="020B0604020202020204" pitchFamily="34" charset="0"/>
                  <a:cs typeface="Arial" panose="020B0604020202020204" pitchFamily="34" charset="0"/>
                </a:rPr>
                <a:t>Engineering</a:t>
              </a:r>
              <a:endParaRPr lang="en-US" sz="1300" dirty="0">
                <a:latin typeface="Arial" panose="020B0604020202020204" pitchFamily="34" charset="0"/>
                <a:cs typeface="Arial" panose="020B0604020202020204" pitchFamily="34" charset="0"/>
              </a:endParaRPr>
            </a:p>
          </p:txBody>
        </p:sp>
      </p:grpSp>
      <p:sp>
        <p:nvSpPr>
          <p:cNvPr id="57" name="TextBox 56"/>
          <p:cNvSpPr txBox="1"/>
          <p:nvPr/>
        </p:nvSpPr>
        <p:spPr>
          <a:xfrm>
            <a:off x="724288" y="3985219"/>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58" name="TextBox 57"/>
          <p:cNvSpPr txBox="1"/>
          <p:nvPr/>
        </p:nvSpPr>
        <p:spPr>
          <a:xfrm>
            <a:off x="724288" y="4307245"/>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59" name="TextBox 58"/>
          <p:cNvSpPr txBox="1"/>
          <p:nvPr/>
        </p:nvSpPr>
        <p:spPr>
          <a:xfrm>
            <a:off x="724288" y="4951297"/>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60" name="TextBox 59"/>
          <p:cNvSpPr txBox="1"/>
          <p:nvPr/>
        </p:nvSpPr>
        <p:spPr>
          <a:xfrm>
            <a:off x="724288" y="5273323"/>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61" name="TextBox 60"/>
          <p:cNvSpPr txBox="1"/>
          <p:nvPr/>
        </p:nvSpPr>
        <p:spPr>
          <a:xfrm>
            <a:off x="724288" y="5595348"/>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62" name="TextBox 61"/>
          <p:cNvSpPr txBox="1"/>
          <p:nvPr/>
        </p:nvSpPr>
        <p:spPr>
          <a:xfrm>
            <a:off x="724288" y="4629271"/>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40" name="TextBox 39"/>
          <p:cNvSpPr txBox="1"/>
          <p:nvPr/>
        </p:nvSpPr>
        <p:spPr>
          <a:xfrm>
            <a:off x="1104505" y="4020100"/>
            <a:ext cx="3357319" cy="276999"/>
          </a:xfrm>
          <a:prstGeom prst="rect">
            <a:avLst/>
          </a:prstGeom>
        </p:spPr>
        <p:txBody>
          <a:bodyPr wrap="square" rtlCol="0">
            <a:spAutoFit/>
          </a:bodyPr>
          <a:lstStyle/>
          <a:p>
            <a:pPr>
              <a:spcBef>
                <a:spcPts val="1200"/>
              </a:spcBef>
            </a:pPr>
            <a:r>
              <a:rPr lang="en-US" sz="1200" kern="0" dirty="0">
                <a:latin typeface="Arial" panose="020B0604020202020204" pitchFamily="34" charset="0"/>
              </a:rPr>
              <a:t>Most operationally </a:t>
            </a:r>
            <a:r>
              <a:rPr lang="en-US" sz="1200" kern="0" dirty="0" smtClean="0">
                <a:latin typeface="Arial" panose="020B0604020202020204" pitchFamily="34" charset="0"/>
              </a:rPr>
              <a:t>capable</a:t>
            </a:r>
            <a:endParaRPr lang="en-US" sz="1200" kern="0" dirty="0">
              <a:latin typeface="Arial" panose="020B0604020202020204" pitchFamily="34" charset="0"/>
            </a:endParaRPr>
          </a:p>
        </p:txBody>
      </p:sp>
      <p:sp>
        <p:nvSpPr>
          <p:cNvPr id="63" name="TextBox 62"/>
          <p:cNvSpPr txBox="1"/>
          <p:nvPr/>
        </p:nvSpPr>
        <p:spPr>
          <a:xfrm>
            <a:off x="1104505" y="4350538"/>
            <a:ext cx="3357319" cy="276999"/>
          </a:xfrm>
          <a:prstGeom prst="rect">
            <a:avLst/>
          </a:prstGeom>
        </p:spPr>
        <p:txBody>
          <a:bodyPr wrap="square" rtlCol="0">
            <a:spAutoFit/>
          </a:bodyPr>
          <a:lstStyle/>
          <a:p>
            <a:pPr>
              <a:buClr>
                <a:schemeClr val="accent5"/>
              </a:buClr>
            </a:pPr>
            <a:r>
              <a:rPr lang="en-US" sz="1200" kern="0" dirty="0" smtClean="0">
                <a:latin typeface="Arial" panose="020B0604020202020204" pitchFamily="34" charset="0"/>
              </a:rPr>
              <a:t>Standardized </a:t>
            </a:r>
            <a:r>
              <a:rPr lang="en-US" sz="1200" kern="0" dirty="0">
                <a:latin typeface="Arial" panose="020B0604020202020204" pitchFamily="34" charset="0"/>
              </a:rPr>
              <a:t>enterprise approach</a:t>
            </a:r>
          </a:p>
        </p:txBody>
      </p:sp>
      <p:sp>
        <p:nvSpPr>
          <p:cNvPr id="64" name="TextBox 63"/>
          <p:cNvSpPr txBox="1"/>
          <p:nvPr/>
        </p:nvSpPr>
        <p:spPr>
          <a:xfrm>
            <a:off x="1104505" y="4680976"/>
            <a:ext cx="3357319" cy="276999"/>
          </a:xfrm>
          <a:prstGeom prst="rect">
            <a:avLst/>
          </a:prstGeom>
        </p:spPr>
        <p:txBody>
          <a:bodyPr wrap="square" rtlCol="0">
            <a:spAutoFit/>
          </a:bodyPr>
          <a:lstStyle/>
          <a:p>
            <a:pPr>
              <a:buClr>
                <a:schemeClr val="accent5"/>
              </a:buClr>
            </a:pPr>
            <a:r>
              <a:rPr lang="en-US" sz="1200" kern="0" dirty="0">
                <a:latin typeface="Arial" panose="020B0604020202020204" pitchFamily="34" charset="0"/>
              </a:rPr>
              <a:t>Span all areas of business</a:t>
            </a:r>
          </a:p>
        </p:txBody>
      </p:sp>
      <p:sp>
        <p:nvSpPr>
          <p:cNvPr id="65" name="TextBox 64"/>
          <p:cNvSpPr txBox="1"/>
          <p:nvPr/>
        </p:nvSpPr>
        <p:spPr>
          <a:xfrm>
            <a:off x="1104505" y="5011414"/>
            <a:ext cx="3357319" cy="276999"/>
          </a:xfrm>
          <a:prstGeom prst="rect">
            <a:avLst/>
          </a:prstGeom>
        </p:spPr>
        <p:txBody>
          <a:bodyPr wrap="square" rtlCol="0">
            <a:spAutoFit/>
          </a:bodyPr>
          <a:lstStyle/>
          <a:p>
            <a:pPr>
              <a:spcBef>
                <a:spcPts val="1200"/>
              </a:spcBef>
            </a:pPr>
            <a:r>
              <a:rPr lang="en-US" sz="1200" kern="0" dirty="0">
                <a:latin typeface="Arial" panose="020B0604020202020204" pitchFamily="34" charset="0"/>
              </a:rPr>
              <a:t>Establish and leverage best </a:t>
            </a:r>
            <a:r>
              <a:rPr lang="en-US" sz="1200" kern="0" dirty="0" smtClean="0">
                <a:latin typeface="Arial" panose="020B0604020202020204" pitchFamily="34" charset="0"/>
              </a:rPr>
              <a:t>practices</a:t>
            </a:r>
            <a:endParaRPr lang="en-US" sz="1200" kern="0" dirty="0">
              <a:latin typeface="Arial" panose="020B0604020202020204" pitchFamily="34" charset="0"/>
            </a:endParaRPr>
          </a:p>
        </p:txBody>
      </p:sp>
      <p:sp>
        <p:nvSpPr>
          <p:cNvPr id="66" name="TextBox 65"/>
          <p:cNvSpPr txBox="1"/>
          <p:nvPr/>
        </p:nvSpPr>
        <p:spPr>
          <a:xfrm>
            <a:off x="1104505" y="5341852"/>
            <a:ext cx="3357319" cy="276999"/>
          </a:xfrm>
          <a:prstGeom prst="rect">
            <a:avLst/>
          </a:prstGeom>
        </p:spPr>
        <p:txBody>
          <a:bodyPr wrap="square" rtlCol="0">
            <a:spAutoFit/>
          </a:bodyPr>
          <a:lstStyle/>
          <a:p>
            <a:pPr>
              <a:buClr>
                <a:schemeClr val="accent5"/>
              </a:buClr>
            </a:pPr>
            <a:r>
              <a:rPr lang="en-US" sz="1200" kern="0" dirty="0">
                <a:latin typeface="Arial" panose="020B0604020202020204" pitchFamily="34" charset="0"/>
              </a:rPr>
              <a:t>Consistent, repeatable processes</a:t>
            </a:r>
          </a:p>
        </p:txBody>
      </p:sp>
      <p:sp>
        <p:nvSpPr>
          <p:cNvPr id="67" name="TextBox 66"/>
          <p:cNvSpPr txBox="1"/>
          <p:nvPr/>
        </p:nvSpPr>
        <p:spPr>
          <a:xfrm>
            <a:off x="1104505" y="5672291"/>
            <a:ext cx="3357319" cy="276999"/>
          </a:xfrm>
          <a:prstGeom prst="rect">
            <a:avLst/>
          </a:prstGeom>
        </p:spPr>
        <p:txBody>
          <a:bodyPr wrap="square" rtlCol="0">
            <a:spAutoFit/>
          </a:bodyPr>
          <a:lstStyle/>
          <a:p>
            <a:pPr>
              <a:spcBef>
                <a:spcPts val="1200"/>
              </a:spcBef>
            </a:pPr>
            <a:r>
              <a:rPr lang="en-US" sz="1200" kern="0" dirty="0">
                <a:latin typeface="Arial" panose="020B0604020202020204" pitchFamily="34" charset="0"/>
              </a:rPr>
              <a:t>Increase speed and agility</a:t>
            </a:r>
          </a:p>
        </p:txBody>
      </p:sp>
      <p:pic>
        <p:nvPicPr>
          <p:cNvPr id="68" name="Picture 3"/>
          <p:cNvPicPr>
            <a:picLocks noChangeAspect="1" noChangeArrowheads="1"/>
          </p:cNvPicPr>
          <p:nvPr/>
        </p:nvPicPr>
        <p:blipFill rotWithShape="1">
          <a:blip r:embed="rId2" cstate="print"/>
          <a:srcRect l="30661"/>
          <a:stretch/>
        </p:blipFill>
        <p:spPr bwMode="auto">
          <a:xfrm>
            <a:off x="5444208" y="1441573"/>
            <a:ext cx="2525833" cy="2743200"/>
          </a:xfrm>
          <a:prstGeom prst="rect">
            <a:avLst/>
          </a:prstGeom>
          <a:noFill/>
          <a:ln w="9525">
            <a:noFill/>
            <a:miter lim="800000"/>
            <a:headEnd/>
            <a:tailEnd/>
          </a:ln>
        </p:spPr>
      </p:pic>
      <p:sp>
        <p:nvSpPr>
          <p:cNvPr id="70" name="TextBox 69"/>
          <p:cNvSpPr txBox="1"/>
          <p:nvPr/>
        </p:nvSpPr>
        <p:spPr>
          <a:xfrm>
            <a:off x="5041842" y="4061421"/>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71" name="TextBox 70"/>
          <p:cNvSpPr txBox="1"/>
          <p:nvPr/>
        </p:nvSpPr>
        <p:spPr>
          <a:xfrm>
            <a:off x="5389401" y="4096302"/>
            <a:ext cx="3357319" cy="276999"/>
          </a:xfrm>
          <a:prstGeom prst="rect">
            <a:avLst/>
          </a:prstGeom>
        </p:spPr>
        <p:txBody>
          <a:bodyPr wrap="square" rtlCol="0">
            <a:spAutoFit/>
          </a:bodyPr>
          <a:lstStyle/>
          <a:p>
            <a:pPr>
              <a:spcBef>
                <a:spcPts val="1200"/>
              </a:spcBef>
            </a:pPr>
            <a:r>
              <a:rPr lang="en-US" sz="1200" kern="0" dirty="0" smtClean="0">
                <a:latin typeface="Arial" panose="020B0604020202020204" pitchFamily="34" charset="0"/>
              </a:rPr>
              <a:t>Standardizes &amp; optimizes all processes</a:t>
            </a:r>
            <a:endParaRPr lang="en-US" sz="1200" kern="0" dirty="0">
              <a:latin typeface="Arial" panose="020B0604020202020204" pitchFamily="34" charset="0"/>
            </a:endParaRPr>
          </a:p>
        </p:txBody>
      </p:sp>
      <p:sp>
        <p:nvSpPr>
          <p:cNvPr id="72" name="TextBox 71"/>
          <p:cNvSpPr txBox="1"/>
          <p:nvPr/>
        </p:nvSpPr>
        <p:spPr>
          <a:xfrm>
            <a:off x="5041842" y="4445134"/>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73" name="TextBox 72"/>
          <p:cNvSpPr txBox="1"/>
          <p:nvPr/>
        </p:nvSpPr>
        <p:spPr>
          <a:xfrm>
            <a:off x="5041842" y="5212561"/>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74" name="TextBox 73"/>
          <p:cNvSpPr txBox="1"/>
          <p:nvPr/>
        </p:nvSpPr>
        <p:spPr>
          <a:xfrm>
            <a:off x="5041842" y="4828847"/>
            <a:ext cx="426626" cy="430887"/>
          </a:xfrm>
          <a:prstGeom prst="rect">
            <a:avLst/>
          </a:prstGeom>
          <a:noFill/>
        </p:spPr>
        <p:txBody>
          <a:bodyPr wrap="square" rtlCol="0">
            <a:spAutoFit/>
          </a:bodyPr>
          <a:lstStyle/>
          <a:p>
            <a:r>
              <a:rPr lang="en-US" sz="2200" dirty="0" smtClean="0">
                <a:solidFill>
                  <a:srgbClr val="00B050"/>
                </a:solidFill>
                <a:latin typeface="Wingdings 2" panose="05020102010507070707" pitchFamily="18" charset="2"/>
              </a:rPr>
              <a:t>P</a:t>
            </a:r>
          </a:p>
        </p:txBody>
      </p:sp>
      <p:sp>
        <p:nvSpPr>
          <p:cNvPr id="75" name="TextBox 74"/>
          <p:cNvSpPr txBox="1"/>
          <p:nvPr/>
        </p:nvSpPr>
        <p:spPr>
          <a:xfrm>
            <a:off x="5389401" y="4488427"/>
            <a:ext cx="3357319" cy="276999"/>
          </a:xfrm>
          <a:prstGeom prst="rect">
            <a:avLst/>
          </a:prstGeom>
        </p:spPr>
        <p:txBody>
          <a:bodyPr wrap="square" rtlCol="0">
            <a:spAutoFit/>
          </a:bodyPr>
          <a:lstStyle/>
          <a:p>
            <a:pPr>
              <a:buClr>
                <a:schemeClr val="accent5"/>
              </a:buClr>
            </a:pPr>
            <a:r>
              <a:rPr lang="en-US" sz="1200" kern="0" dirty="0" smtClean="0">
                <a:latin typeface="Arial" panose="020B0604020202020204" pitchFamily="34" charset="0"/>
              </a:rPr>
              <a:t>Drives efficient cost structure</a:t>
            </a:r>
            <a:endParaRPr lang="en-US" sz="1200" kern="0" dirty="0">
              <a:latin typeface="Arial" panose="020B0604020202020204" pitchFamily="34" charset="0"/>
            </a:endParaRPr>
          </a:p>
        </p:txBody>
      </p:sp>
      <p:sp>
        <p:nvSpPr>
          <p:cNvPr id="76" name="TextBox 75"/>
          <p:cNvSpPr txBox="1"/>
          <p:nvPr/>
        </p:nvSpPr>
        <p:spPr>
          <a:xfrm>
            <a:off x="5389401" y="4880552"/>
            <a:ext cx="3357319" cy="276999"/>
          </a:xfrm>
          <a:prstGeom prst="rect">
            <a:avLst/>
          </a:prstGeom>
        </p:spPr>
        <p:txBody>
          <a:bodyPr wrap="square" rtlCol="0">
            <a:spAutoFit/>
          </a:bodyPr>
          <a:lstStyle/>
          <a:p>
            <a:pPr>
              <a:buClr>
                <a:schemeClr val="accent5"/>
              </a:buClr>
            </a:pPr>
            <a:r>
              <a:rPr lang="en-US" sz="1200" kern="0" dirty="0" smtClean="0">
                <a:latin typeface="Arial" panose="020B0604020202020204" pitchFamily="34" charset="0"/>
              </a:rPr>
              <a:t>Accelerates value extraction</a:t>
            </a:r>
            <a:endParaRPr lang="en-US" sz="1200" kern="0" dirty="0">
              <a:latin typeface="Arial" panose="020B0604020202020204" pitchFamily="34" charset="0"/>
            </a:endParaRPr>
          </a:p>
        </p:txBody>
      </p:sp>
      <p:sp>
        <p:nvSpPr>
          <p:cNvPr id="77" name="TextBox 76"/>
          <p:cNvSpPr txBox="1"/>
          <p:nvPr/>
        </p:nvSpPr>
        <p:spPr>
          <a:xfrm>
            <a:off x="5389401" y="5272678"/>
            <a:ext cx="3357319" cy="276999"/>
          </a:xfrm>
          <a:prstGeom prst="rect">
            <a:avLst/>
          </a:prstGeom>
        </p:spPr>
        <p:txBody>
          <a:bodyPr wrap="square" rtlCol="0">
            <a:spAutoFit/>
          </a:bodyPr>
          <a:lstStyle/>
          <a:p>
            <a:pPr>
              <a:spcBef>
                <a:spcPts val="1200"/>
              </a:spcBef>
            </a:pPr>
            <a:r>
              <a:rPr lang="en-US" sz="1200" kern="0" dirty="0" smtClean="0">
                <a:latin typeface="Arial" panose="020B0604020202020204" pitchFamily="34" charset="0"/>
              </a:rPr>
              <a:t>Prioritizes &amp; allocates resources </a:t>
            </a:r>
            <a:endParaRPr lang="en-US" sz="1200" kern="0" dirty="0">
              <a:latin typeface="Arial" panose="020B0604020202020204" pitchFamily="34" charset="0"/>
            </a:endParaRPr>
          </a:p>
        </p:txBody>
      </p:sp>
      <p:sp>
        <p:nvSpPr>
          <p:cNvPr id="51" name="Text Placeholder 3"/>
          <p:cNvSpPr txBox="1">
            <a:spLocks/>
          </p:cNvSpPr>
          <p:nvPr/>
        </p:nvSpPr>
        <p:spPr>
          <a:xfrm>
            <a:off x="342900" y="6001657"/>
            <a:ext cx="8458200" cy="478976"/>
          </a:xfrm>
          <a:prstGeom prst="rect">
            <a:avLst/>
          </a:prstGeom>
          <a:solidFill>
            <a:schemeClr val="accent1"/>
          </a:solidFill>
          <a:ln w="6350">
            <a:solidFill>
              <a:srgbClr val="3366FF"/>
            </a:solidFill>
            <a:miter lim="800000"/>
            <a:headEnd/>
            <a:tailEnd/>
          </a:ln>
          <a:scene3d>
            <a:camera prst="orthographicFront"/>
            <a:lightRig rig="threePt" dir="t"/>
          </a:scene3d>
          <a:sp3d>
            <a:bevelT/>
          </a:sp3d>
        </p:spPr>
        <p:txBody>
          <a:bodyPr lIns="91440" rIns="91440" anchor="ctr"/>
          <a:lstStyle>
            <a:defPPr>
              <a:defRPr lang="en-US"/>
            </a:defPPr>
            <a:lvl1pPr marL="0" marR="0" lvl="0" indent="0" algn="ctr" defTabSz="914400" eaLnBrk="1" latinLnBrk="0" hangingPunct="1">
              <a:lnSpc>
                <a:spcPct val="100000"/>
              </a:lnSpc>
              <a:buClrTx/>
              <a:buSzTx/>
              <a:buFont typeface="Wingdings" pitchFamily="2" charset="2"/>
              <a:buNone/>
              <a:tabLst/>
              <a:defRPr sz="1200" b="1">
                <a:solidFill>
                  <a:schemeClr val="bg1"/>
                </a:solidFill>
                <a:latin typeface="+mj-lt"/>
              </a:defRPr>
            </a:lvl1pPr>
          </a:lstStyle>
          <a:p>
            <a:r>
              <a:rPr lang="en-US" sz="1400" dirty="0" smtClean="0"/>
              <a:t>Two Strong Business Systems to Drive Synergy Realization and Efficiencies Across the Combined Organization </a:t>
            </a:r>
            <a:endParaRPr lang="en-US" sz="1400" dirty="0"/>
          </a:p>
        </p:txBody>
      </p:sp>
    </p:spTree>
    <p:extLst>
      <p:ext uri="{BB962C8B-B14F-4D97-AF65-F5344CB8AC3E}">
        <p14:creationId xmlns:p14="http://schemas.microsoft.com/office/powerpoint/2010/main" val="1485776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Highlights</a:t>
            </a:r>
            <a:endParaRPr lang="en-US" dirty="0"/>
          </a:p>
        </p:txBody>
      </p:sp>
      <p:cxnSp>
        <p:nvCxnSpPr>
          <p:cNvPr id="4" name="Straight Connector 3"/>
          <p:cNvCxnSpPr/>
          <p:nvPr/>
        </p:nvCxnSpPr>
        <p:spPr bwMode="auto">
          <a:xfrm>
            <a:off x="630936" y="2443706"/>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cxnSp>
        <p:nvCxnSpPr>
          <p:cNvPr id="5" name="Straight Connector 4"/>
          <p:cNvCxnSpPr/>
          <p:nvPr/>
        </p:nvCxnSpPr>
        <p:spPr bwMode="auto">
          <a:xfrm>
            <a:off x="630936" y="3834654"/>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cxnSp>
        <p:nvCxnSpPr>
          <p:cNvPr id="7" name="Straight Connector 6"/>
          <p:cNvCxnSpPr/>
          <p:nvPr/>
        </p:nvCxnSpPr>
        <p:spPr bwMode="auto">
          <a:xfrm>
            <a:off x="630936" y="5136123"/>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sp>
        <p:nvSpPr>
          <p:cNvPr id="9" name="Text Placeholder 3"/>
          <p:cNvSpPr txBox="1">
            <a:spLocks/>
          </p:cNvSpPr>
          <p:nvPr/>
        </p:nvSpPr>
        <p:spPr>
          <a:xfrm>
            <a:off x="619124" y="1233716"/>
            <a:ext cx="1438275" cy="1087828"/>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Revenue Growth </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10" name="TextBox 9"/>
          <p:cNvSpPr txBox="1"/>
          <p:nvPr/>
        </p:nvSpPr>
        <p:spPr>
          <a:xfrm>
            <a:off x="2133600" y="1516020"/>
            <a:ext cx="6553200" cy="523220"/>
          </a:xfrm>
          <a:prstGeom prst="rect">
            <a:avLst/>
          </a:prstGeom>
        </p:spPr>
        <p:txBody>
          <a:bodyPr wrap="square" lIns="45720" rIns="45720" rtlCol="0">
            <a:spAutoFit/>
          </a:bodyPr>
          <a:lstStyle/>
          <a:p>
            <a:pPr marL="285750" indent="-285750" fontAlgn="t">
              <a:spcBef>
                <a:spcPts val="300"/>
              </a:spcBef>
              <a:buFont typeface="Wingdings" panose="05000000000000000000" pitchFamily="2" charset="2"/>
              <a:buChar char="§"/>
            </a:pPr>
            <a:r>
              <a:rPr lang="en-US" dirty="0" smtClean="0">
                <a:latin typeface="+mj-lt"/>
              </a:rPr>
              <a:t>Accelerated top-line growth </a:t>
            </a:r>
            <a:r>
              <a:rPr lang="en-US" dirty="0">
                <a:latin typeface="+mj-lt"/>
              </a:rPr>
              <a:t>given product and service portfolio </a:t>
            </a:r>
            <a:r>
              <a:rPr lang="en-US" dirty="0" smtClean="0">
                <a:latin typeface="+mj-lt"/>
              </a:rPr>
              <a:t>opportunity plus geographic growth opportunities</a:t>
            </a:r>
          </a:p>
        </p:txBody>
      </p:sp>
      <p:sp>
        <p:nvSpPr>
          <p:cNvPr id="16" name="TextBox 15"/>
          <p:cNvSpPr txBox="1"/>
          <p:nvPr/>
        </p:nvSpPr>
        <p:spPr>
          <a:xfrm>
            <a:off x="2133600" y="4216492"/>
            <a:ext cx="6553200" cy="561692"/>
          </a:xfrm>
          <a:prstGeom prst="rect">
            <a:avLst/>
          </a:prstGeom>
        </p:spPr>
        <p:txBody>
          <a:bodyPr wrap="square" lIns="45720" rIns="45720" rtlCol="0">
            <a:spAutoFit/>
          </a:bodyPr>
          <a:lstStyle/>
          <a:p>
            <a:pPr marL="285750" indent="-285750" fontAlgn="t">
              <a:spcBef>
                <a:spcPts val="300"/>
              </a:spcBef>
              <a:buFont typeface="Wingdings" panose="05000000000000000000" pitchFamily="2" charset="2"/>
              <a:buChar char="§"/>
            </a:pPr>
            <a:r>
              <a:rPr lang="en-US" dirty="0">
                <a:latin typeface="+mj-lt"/>
              </a:rPr>
              <a:t>C</a:t>
            </a:r>
            <a:r>
              <a:rPr lang="en-US" dirty="0" smtClean="0">
                <a:latin typeface="+mj-lt"/>
              </a:rPr>
              <a:t>ommitted financing in place </a:t>
            </a:r>
            <a:r>
              <a:rPr lang="en-US" dirty="0">
                <a:latin typeface="+mj-lt"/>
              </a:rPr>
              <a:t>for </a:t>
            </a:r>
            <a:r>
              <a:rPr lang="en-US" dirty="0" smtClean="0">
                <a:latin typeface="+mj-lt"/>
              </a:rPr>
              <a:t>~$3.9B cash </a:t>
            </a:r>
            <a:r>
              <a:rPr lang="en-US" dirty="0">
                <a:latin typeface="+mj-lt"/>
              </a:rPr>
              <a:t>consideration in the merger </a:t>
            </a:r>
          </a:p>
          <a:p>
            <a:pPr marL="285750" indent="-285750" fontAlgn="t">
              <a:spcBef>
                <a:spcPts val="300"/>
              </a:spcBef>
              <a:buFont typeface="Wingdings" panose="05000000000000000000" pitchFamily="2" charset="2"/>
              <a:buChar char="§"/>
            </a:pPr>
            <a:r>
              <a:rPr lang="en-US" dirty="0">
                <a:latin typeface="+mj-lt"/>
              </a:rPr>
              <a:t>Strong investment grade balance sheet with financial </a:t>
            </a:r>
            <a:r>
              <a:rPr lang="en-US" dirty="0" smtClean="0">
                <a:latin typeface="+mj-lt"/>
              </a:rPr>
              <a:t>flexibility</a:t>
            </a:r>
            <a:endParaRPr lang="en-US" dirty="0">
              <a:latin typeface="+mj-lt"/>
            </a:endParaRPr>
          </a:p>
        </p:txBody>
      </p:sp>
      <p:sp>
        <p:nvSpPr>
          <p:cNvPr id="17" name="Text Placeholder 3"/>
          <p:cNvSpPr txBox="1">
            <a:spLocks/>
          </p:cNvSpPr>
          <p:nvPr/>
        </p:nvSpPr>
        <p:spPr>
          <a:xfrm>
            <a:off x="619124" y="3943711"/>
            <a:ext cx="1438275" cy="1107254"/>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Financing / Balance Sheet</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18" name="Text Placeholder 3"/>
          <p:cNvSpPr txBox="1">
            <a:spLocks/>
          </p:cNvSpPr>
          <p:nvPr/>
        </p:nvSpPr>
        <p:spPr>
          <a:xfrm>
            <a:off x="619124" y="5231848"/>
            <a:ext cx="1438275" cy="1197977"/>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Dividend Policy</a:t>
            </a:r>
            <a:r>
              <a:rPr kumimoji="0" lang="en-US" sz="1600" b="1" i="0" u="none" strike="noStrike" kern="1200" cap="none" spc="0" normalizeH="0" noProof="0" dirty="0" smtClean="0">
                <a:ln>
                  <a:noFill/>
                </a:ln>
                <a:solidFill>
                  <a:schemeClr val="bg1"/>
                </a:solidFill>
                <a:effectLst/>
                <a:uLnTx/>
                <a:uFillTx/>
                <a:latin typeface="+mj-lt"/>
                <a:ea typeface="+mn-ea"/>
                <a:cs typeface="+mn-cs"/>
              </a:rPr>
              <a:t> / Capital Allocation</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20" name="TextBox 19"/>
          <p:cNvSpPr txBox="1"/>
          <p:nvPr/>
        </p:nvSpPr>
        <p:spPr>
          <a:xfrm>
            <a:off x="2133600" y="5416593"/>
            <a:ext cx="6553200" cy="777136"/>
          </a:xfrm>
          <a:prstGeom prst="rect">
            <a:avLst/>
          </a:prstGeom>
        </p:spPr>
        <p:txBody>
          <a:bodyPr wrap="square" lIns="45720" rIns="45720" rtlCol="0">
            <a:spAutoFit/>
          </a:bodyPr>
          <a:lstStyle/>
          <a:p>
            <a:pPr marL="285750" indent="-285750" fontAlgn="t">
              <a:spcBef>
                <a:spcPts val="300"/>
              </a:spcBef>
              <a:buFont typeface="Wingdings" panose="05000000000000000000" pitchFamily="2" charset="2"/>
              <a:buChar char="§"/>
            </a:pPr>
            <a:r>
              <a:rPr lang="en-US" dirty="0" smtClean="0">
                <a:latin typeface="+mj-lt"/>
              </a:rPr>
              <a:t>Strong free cash flow to support continuity of strong and growing dividends</a:t>
            </a:r>
            <a:endParaRPr lang="en-US" dirty="0">
              <a:latin typeface="+mj-lt"/>
            </a:endParaRPr>
          </a:p>
          <a:p>
            <a:pPr marL="285750" indent="-285750" fontAlgn="t">
              <a:spcBef>
                <a:spcPts val="300"/>
              </a:spcBef>
              <a:buFont typeface="Wingdings" panose="05000000000000000000" pitchFamily="2" charset="2"/>
              <a:buChar char="§"/>
            </a:pPr>
            <a:r>
              <a:rPr lang="en-US" dirty="0">
                <a:latin typeface="+mj-lt"/>
              </a:rPr>
              <a:t>Balanced capital allocation going forward including return of capital to shareholders </a:t>
            </a:r>
            <a:r>
              <a:rPr lang="en-US" dirty="0" smtClean="0">
                <a:latin typeface="+mj-lt"/>
              </a:rPr>
              <a:t>plus </a:t>
            </a:r>
            <a:r>
              <a:rPr lang="en-US" dirty="0">
                <a:latin typeface="+mj-lt"/>
              </a:rPr>
              <a:t>high return investment </a:t>
            </a:r>
          </a:p>
        </p:txBody>
      </p:sp>
      <p:sp>
        <p:nvSpPr>
          <p:cNvPr id="19" name="Text Placeholder 3"/>
          <p:cNvSpPr txBox="1">
            <a:spLocks/>
          </p:cNvSpPr>
          <p:nvPr/>
        </p:nvSpPr>
        <p:spPr>
          <a:xfrm>
            <a:off x="630936" y="2566713"/>
            <a:ext cx="1438275" cy="1148943"/>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Earnings</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21" name="TextBox 20"/>
          <p:cNvSpPr txBox="1"/>
          <p:nvPr/>
        </p:nvSpPr>
        <p:spPr>
          <a:xfrm>
            <a:off x="2133600" y="2878416"/>
            <a:ext cx="6553200" cy="561692"/>
          </a:xfrm>
          <a:prstGeom prst="rect">
            <a:avLst/>
          </a:prstGeom>
        </p:spPr>
        <p:txBody>
          <a:bodyPr wrap="square" lIns="45720" rIns="45720" rtlCol="0">
            <a:spAutoFit/>
          </a:bodyPr>
          <a:lstStyle/>
          <a:p>
            <a:pPr marL="285750" indent="-285750" fontAlgn="t">
              <a:spcBef>
                <a:spcPts val="300"/>
              </a:spcBef>
              <a:buFont typeface="Wingdings" panose="05000000000000000000" pitchFamily="2" charset="2"/>
              <a:buChar char="§"/>
            </a:pPr>
            <a:r>
              <a:rPr lang="en-US" dirty="0" smtClean="0">
                <a:latin typeface="+mj-lt"/>
              </a:rPr>
              <a:t>$650M of synergies contribute to enhanced earnings growth</a:t>
            </a:r>
          </a:p>
          <a:p>
            <a:pPr marL="285750" indent="-285750" fontAlgn="t">
              <a:spcBef>
                <a:spcPts val="300"/>
              </a:spcBef>
              <a:buFont typeface="Wingdings" panose="05000000000000000000" pitchFamily="2" charset="2"/>
              <a:buChar char="§"/>
            </a:pPr>
            <a:r>
              <a:rPr lang="en-US" dirty="0" smtClean="0">
                <a:latin typeface="+mj-lt"/>
              </a:rPr>
              <a:t>Operational synergies reach run rate by year three</a:t>
            </a:r>
          </a:p>
        </p:txBody>
      </p:sp>
    </p:spTree>
    <p:extLst>
      <p:ext uri="{BB962C8B-B14F-4D97-AF65-F5344CB8AC3E}">
        <p14:creationId xmlns:p14="http://schemas.microsoft.com/office/powerpoint/2010/main" val="3451395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Q1 Earnings Update </a:t>
            </a:r>
            <a:endParaRPr lang="en-US" dirty="0"/>
          </a:p>
        </p:txBody>
      </p:sp>
      <p:sp>
        <p:nvSpPr>
          <p:cNvPr id="13" name="Text Placeholder 3"/>
          <p:cNvSpPr txBox="1">
            <a:spLocks/>
          </p:cNvSpPr>
          <p:nvPr/>
        </p:nvSpPr>
        <p:spPr>
          <a:xfrm>
            <a:off x="465598" y="1634328"/>
            <a:ext cx="1726060" cy="1545771"/>
          </a:xfrm>
          <a:prstGeom prst="rect">
            <a:avLst/>
          </a:prstGeom>
          <a:solidFill>
            <a:schemeClr val="accent3"/>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j-lt"/>
                <a:ea typeface="+mn-ea"/>
                <a:cs typeface="+mn-cs"/>
              </a:rPr>
              <a:t>Johnson Controls </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15" name="Text Placeholder 3"/>
          <p:cNvSpPr txBox="1">
            <a:spLocks/>
          </p:cNvSpPr>
          <p:nvPr/>
        </p:nvSpPr>
        <p:spPr>
          <a:xfrm>
            <a:off x="465598" y="3807338"/>
            <a:ext cx="1726060" cy="1625899"/>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j-lt"/>
                <a:ea typeface="+mn-ea"/>
                <a:cs typeface="+mn-cs"/>
              </a:rPr>
              <a:t>Tyco </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16" name="TextBox 15"/>
          <p:cNvSpPr txBox="1"/>
          <p:nvPr/>
        </p:nvSpPr>
        <p:spPr>
          <a:xfrm>
            <a:off x="2451782" y="4174392"/>
            <a:ext cx="6391771" cy="841256"/>
          </a:xfrm>
          <a:prstGeom prst="rect">
            <a:avLst/>
          </a:prstGeom>
        </p:spPr>
        <p:txBody>
          <a:bodyPr wrap="square" rtlCol="0">
            <a:spAutoFit/>
          </a:bodyPr>
          <a:lstStyle/>
          <a:p>
            <a:pPr marL="285750" indent="-285750">
              <a:spcBef>
                <a:spcPts val="2000"/>
              </a:spcBef>
              <a:buFont typeface="Wingdings" panose="05000000000000000000" pitchFamily="2" charset="2"/>
              <a:buChar char="§"/>
            </a:pPr>
            <a:r>
              <a:rPr lang="en-US" sz="1600" kern="0" dirty="0" smtClean="0">
                <a:solidFill>
                  <a:schemeClr val="tx1"/>
                </a:solidFill>
                <a:latin typeface="+mn-lt"/>
              </a:rPr>
              <a:t>Expect EPS before special items of $0.42 vs. guidance of $0.40</a:t>
            </a:r>
          </a:p>
          <a:p>
            <a:pPr marL="285750" indent="-285750">
              <a:spcBef>
                <a:spcPts val="2000"/>
              </a:spcBef>
              <a:buFont typeface="Wingdings" panose="05000000000000000000" pitchFamily="2" charset="2"/>
              <a:buChar char="§"/>
            </a:pPr>
            <a:r>
              <a:rPr lang="en-US" sz="1600" kern="0" dirty="0" smtClean="0">
                <a:solidFill>
                  <a:schemeClr val="tx1"/>
                </a:solidFill>
                <a:latin typeface="+mn-lt"/>
              </a:rPr>
              <a:t>Tyco will report its Q1 earnings on January 29th</a:t>
            </a:r>
          </a:p>
        </p:txBody>
      </p:sp>
      <p:sp>
        <p:nvSpPr>
          <p:cNvPr id="17" name="TextBox 16"/>
          <p:cNvSpPr txBox="1"/>
          <p:nvPr/>
        </p:nvSpPr>
        <p:spPr>
          <a:xfrm>
            <a:off x="2451783" y="1994457"/>
            <a:ext cx="6111646" cy="841256"/>
          </a:xfrm>
          <a:prstGeom prst="rect">
            <a:avLst/>
          </a:prstGeom>
        </p:spPr>
        <p:txBody>
          <a:bodyPr wrap="square" rtlCol="0">
            <a:spAutoFit/>
          </a:bodyPr>
          <a:lstStyle/>
          <a:p>
            <a:pPr marL="285750" indent="-285750">
              <a:spcBef>
                <a:spcPts val="2000"/>
              </a:spcBef>
              <a:buFont typeface="Wingdings" panose="05000000000000000000" pitchFamily="2" charset="2"/>
              <a:buChar char="§"/>
            </a:pPr>
            <a:r>
              <a:rPr lang="en-US" sz="1600" dirty="0" smtClean="0">
                <a:solidFill>
                  <a:schemeClr val="tx1"/>
                </a:solidFill>
                <a:latin typeface="Arial" panose="020B0604020202020204" pitchFamily="34" charset="0"/>
              </a:rPr>
              <a:t>Expect adjusted EPS of $0.82 vs. guidance of $0.80 − $0.83</a:t>
            </a:r>
          </a:p>
          <a:p>
            <a:pPr marL="285750" indent="-285750">
              <a:spcBef>
                <a:spcPts val="2000"/>
              </a:spcBef>
              <a:buFont typeface="Wingdings" panose="05000000000000000000" pitchFamily="2" charset="2"/>
              <a:buChar char="§"/>
            </a:pPr>
            <a:r>
              <a:rPr lang="en-US" sz="1600" dirty="0" smtClean="0">
                <a:solidFill>
                  <a:schemeClr val="tx1"/>
                </a:solidFill>
                <a:latin typeface="Arial" panose="020B0604020202020204" pitchFamily="34" charset="0"/>
              </a:rPr>
              <a:t>Johnson Controls will report its Q1 earnings on January 28th </a:t>
            </a:r>
          </a:p>
        </p:txBody>
      </p:sp>
    </p:spTree>
    <p:extLst>
      <p:ext uri="{BB962C8B-B14F-4D97-AF65-F5344CB8AC3E}">
        <p14:creationId xmlns:p14="http://schemas.microsoft.com/office/powerpoint/2010/main" val="3308216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Compelling Strategic Rationale </a:t>
            </a:r>
            <a:endParaRPr lang="en-US" dirty="0"/>
          </a:p>
        </p:txBody>
      </p:sp>
      <p:sp>
        <p:nvSpPr>
          <p:cNvPr id="15" name="Rounded Rectangle 14"/>
          <p:cNvSpPr/>
          <p:nvPr/>
        </p:nvSpPr>
        <p:spPr>
          <a:xfrm>
            <a:off x="373742" y="1220306"/>
            <a:ext cx="8371115"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a:solidFill>
                  <a:srgbClr val="000000"/>
                </a:solidFill>
                <a:cs typeface="Arial"/>
              </a:rPr>
              <a:t>Creates new global leader with $32 billion in revenue (post </a:t>
            </a:r>
            <a:r>
              <a:rPr lang="en-US" b="1" dirty="0" err="1">
                <a:solidFill>
                  <a:srgbClr val="000000"/>
                </a:solidFill>
                <a:cs typeface="Arial"/>
              </a:rPr>
              <a:t>Adient</a:t>
            </a:r>
            <a:r>
              <a:rPr lang="en-US" b="1" dirty="0">
                <a:solidFill>
                  <a:srgbClr val="000000"/>
                </a:solidFill>
                <a:cs typeface="Arial"/>
              </a:rPr>
              <a:t> spin) uniquely positioned to provide the most comprehensive portfolio of building and energy platforms</a:t>
            </a:r>
          </a:p>
        </p:txBody>
      </p:sp>
      <p:sp>
        <p:nvSpPr>
          <p:cNvPr id="16" name="Rounded Rectangle 15"/>
          <p:cNvSpPr/>
          <p:nvPr/>
        </p:nvSpPr>
        <p:spPr>
          <a:xfrm>
            <a:off x="379185" y="2149847"/>
            <a:ext cx="8360228"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Highly strategic combination creates the leading full-scale building products and services business, integrating best-in-class product, installation and service capabilities across controls, fire, security, HVAC, and power solutions</a:t>
            </a:r>
            <a:endParaRPr lang="en-US" b="1" dirty="0">
              <a:solidFill>
                <a:srgbClr val="000000"/>
              </a:solidFill>
              <a:cs typeface="Arial"/>
            </a:endParaRPr>
          </a:p>
        </p:txBody>
      </p:sp>
      <p:sp>
        <p:nvSpPr>
          <p:cNvPr id="17" name="Rounded Rectangle 16"/>
          <p:cNvSpPr/>
          <p:nvPr/>
        </p:nvSpPr>
        <p:spPr>
          <a:xfrm>
            <a:off x="373742" y="3075769"/>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Transaction combines innovation pipelines for devices, controls, sensors, data analytics and advanced solutions to better capture the enormous “smart” market opportunity </a:t>
            </a:r>
            <a:endParaRPr lang="en-US" b="1" dirty="0">
              <a:solidFill>
                <a:srgbClr val="000000"/>
              </a:solidFill>
              <a:cs typeface="Arial"/>
            </a:endParaRPr>
          </a:p>
        </p:txBody>
      </p:sp>
      <p:sp>
        <p:nvSpPr>
          <p:cNvPr id="20" name="Rounded Rectangle 19"/>
          <p:cNvSpPr/>
          <p:nvPr/>
        </p:nvSpPr>
        <p:spPr>
          <a:xfrm>
            <a:off x="373742" y="3946076"/>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Tyco and Johnson Controls have highly complementary businesses, enabling the combined company to offer comprehensive and innovative solutions to even more customers globally across various end markets</a:t>
            </a:r>
            <a:endParaRPr lang="en-US" b="1" dirty="0">
              <a:solidFill>
                <a:srgbClr val="000000"/>
              </a:solidFill>
              <a:cs typeface="Arial"/>
            </a:endParaRPr>
          </a:p>
        </p:txBody>
      </p:sp>
      <p:sp>
        <p:nvSpPr>
          <p:cNvPr id="21" name="Rounded Rectangle 20"/>
          <p:cNvSpPr/>
          <p:nvPr/>
        </p:nvSpPr>
        <p:spPr>
          <a:xfrm>
            <a:off x="373742" y="5728624"/>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a:solidFill>
                  <a:srgbClr val="000000"/>
                </a:solidFill>
                <a:cs typeface="Arial"/>
              </a:rPr>
              <a:t>Compelling value creation through at least $650 million in identified synergies plus substantial opportunities for enhanced revenue growth  </a:t>
            </a:r>
          </a:p>
        </p:txBody>
      </p:sp>
      <p:sp>
        <p:nvSpPr>
          <p:cNvPr id="8" name="Rounded Rectangle 7"/>
          <p:cNvSpPr/>
          <p:nvPr/>
        </p:nvSpPr>
        <p:spPr>
          <a:xfrm>
            <a:off x="379185" y="4850846"/>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a:solidFill>
                  <a:srgbClr val="000000"/>
                </a:solidFill>
                <a:cs typeface="Arial"/>
              </a:rPr>
              <a:t>C</a:t>
            </a:r>
            <a:r>
              <a:rPr lang="en-US" b="1" dirty="0" smtClean="0">
                <a:solidFill>
                  <a:srgbClr val="000000"/>
                </a:solidFill>
                <a:cs typeface="Arial"/>
              </a:rPr>
              <a:t>ombination accelerates ability to partner with customers to bring advanced building technology and integrated solutions for better overall performance and experience</a:t>
            </a:r>
            <a:endParaRPr lang="en-US" b="1" dirty="0">
              <a:solidFill>
                <a:srgbClr val="000000"/>
              </a:solidFill>
              <a:cs typeface="Arial"/>
            </a:endParaRPr>
          </a:p>
        </p:txBody>
      </p:sp>
    </p:spTree>
    <p:extLst>
      <p:ext uri="{BB962C8B-B14F-4D97-AF65-F5344CB8AC3E}">
        <p14:creationId xmlns:p14="http://schemas.microsoft.com/office/powerpoint/2010/main" val="1485493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610" y="1070515"/>
            <a:ext cx="8304028" cy="5747727"/>
          </a:xfrm>
          <a:prstGeom prst="rect">
            <a:avLst/>
          </a:prstGeom>
        </p:spPr>
        <p:txBody>
          <a:bodyPr wrap="square">
            <a:spAutoFit/>
          </a:bodyPr>
          <a:lstStyle/>
          <a:p>
            <a:r>
              <a:rPr lang="en-US" sz="1050" b="1" dirty="0">
                <a:latin typeface="+mn-lt"/>
              </a:rPr>
              <a:t>Johnson Controls Cautionary Statement Regarding Forward-Looking Statements</a:t>
            </a:r>
            <a:endParaRPr lang="en-US" sz="1050" dirty="0">
              <a:latin typeface="+mn-lt"/>
            </a:endParaRPr>
          </a:p>
          <a:p>
            <a:r>
              <a:rPr lang="en-US" sz="1050" b="1" dirty="0">
                <a:latin typeface="+mn-lt"/>
              </a:rPr>
              <a:t> </a:t>
            </a:r>
            <a:endParaRPr lang="en-US" sz="1050" dirty="0">
              <a:latin typeface="+mn-lt"/>
            </a:endParaRPr>
          </a:p>
          <a:p>
            <a:r>
              <a:rPr lang="en-US" sz="1050" dirty="0">
                <a:latin typeface="+mn-lt"/>
              </a:rPr>
              <a:t>There may be statements in this communication that are, or could be, “forward-looking statements” within the meaning of the Private Securities Litigation Reform Act of 1995 and, therefore, subject to risks and uncertainties, including, but not limited to, statements regarding Johnson Controls</a:t>
            </a:r>
            <a:r>
              <a:rPr lang="en-US" sz="1050" dirty="0" smtClean="0">
                <a:latin typeface="+mn-lt"/>
              </a:rPr>
              <a:t>’ </a:t>
            </a:r>
            <a:r>
              <a:rPr lang="en-US" sz="1050" dirty="0">
                <a:latin typeface="+mn-lt"/>
              </a:rPr>
              <a:t>or the combined company’s future financial position, sales, costs, earnings, cash flows, other measures of results of operations, capital expenditures or debt levels are forward-looking statements. Words such as “may,” “will,” “expect,” “intend,” “estimate,” “anticipate,” “believe,” “should,” “forecast,” “project” or “plan” or terms of similar meaning are also generally intended to identify forward-looking statements. Johnson Controls cautions that these statements are subject to numerous important risks, uncertainties, assumptions and other factors, some of which are beyond Johnson Controls’ control, that could cause Johnson Controls’ or the combined company’s actual results to differ materially from those expressed or implied by such forward-looking statements, including, among others, risks related to: Johnson Controls’ and/or Tyco’s ability to obtain necessary regulatory approvals and shareholder approvals or to satisfy any of the other conditions to the transaction on a timely basis or at all, any delay or inability of the combined company to realize the expected benefits and synergies of the transaction, changes in tax laws, regulations, rates, policies or interpretations, the loss of key senior management, anticipated tax treatment of the combined company, the value of the Tyco shares to be issued in the transaction, significant transaction costs and/or unknown liabilities, potential litigation relating to the proposed transaction, the risk that disruptions from the proposed transaction will harm Johnson Controls’ business, competitive responses to the proposed transaction and general economic and business conditions that affect the combined company following the transaction. A detailed discussion of risks related to Johnson Controls’ business is included in the section entitled “Risk Factors” in Johnson Controls’ Annual Report on Form 10-K for the fiscal year ended September 30, 2015 filed with the SEC on November 18, 2015 and available at www.sec.gov and www.johnsoncontrols.com under the “Investors” tab. Any forward-looking statements in this communication are only made as of the date of this communication, unless otherwise specified, and, except as required by law, Johnson Controls assumes no obligation, and disclaims any obligation, to update such statements to reflect events or circumstances occurring after the date of this communication.</a:t>
            </a:r>
          </a:p>
          <a:p>
            <a:r>
              <a:rPr lang="en-US" sz="1050" dirty="0">
                <a:latin typeface="+mn-lt"/>
              </a:rPr>
              <a:t> </a:t>
            </a:r>
          </a:p>
          <a:p>
            <a:r>
              <a:rPr lang="en-US" sz="1050" b="1" dirty="0">
                <a:latin typeface="+mn-lt"/>
              </a:rPr>
              <a:t>Tyco Cautionary Statement Regarding Forward-Looking Statements</a:t>
            </a:r>
            <a:endParaRPr lang="en-US" sz="1050" dirty="0">
              <a:latin typeface="+mn-lt"/>
            </a:endParaRPr>
          </a:p>
          <a:p>
            <a:r>
              <a:rPr lang="en-US" sz="1050" dirty="0">
                <a:latin typeface="+mn-lt"/>
              </a:rPr>
              <a:t> </a:t>
            </a:r>
          </a:p>
          <a:p>
            <a:r>
              <a:rPr lang="en-US" sz="1050" dirty="0">
                <a:latin typeface="+mn-lt"/>
              </a:rPr>
              <a:t>This communication contains forward-looking statements within the meaning of the Private Securities Litigation Reform Act of 1995 including, but not limited to, Tyco’s expectations or predictions of future financial or business performance or conditions. Forward-looking statements are typically identified by words such as “believe,” “expect,” “anticipate,” “intend,” “target,” “estimate,” “continue,” “positions,” “plan,” “predict,” “project,” “forecast,” “guidance,” “goal,” “objective,” “prospects,” “possible” or “potential,” by future conditional verbs such as “assume,” “will,” “would,” “should,” “could” or “may”, or by variations of such words or by similar expressions. These forward-looking statements are subject to numerous assumptions, risks and uncertainties, which change over time. Forward-looking statements speak only as of the date they are made and we assume no duty to update forward-looking statements. Actual results may differ materially from current projections.</a:t>
            </a:r>
          </a:p>
          <a:p>
            <a:r>
              <a:rPr lang="en-US" sz="1050" dirty="0">
                <a:latin typeface="+mn-lt"/>
              </a:rPr>
              <a:t> </a:t>
            </a:r>
          </a:p>
          <a:p>
            <a:r>
              <a:rPr lang="en-US" sz="1050" dirty="0">
                <a:latin typeface="+mn-lt"/>
              </a:rPr>
              <a:t> </a:t>
            </a:r>
          </a:p>
        </p:txBody>
      </p:sp>
      <p:pic>
        <p:nvPicPr>
          <p:cNvPr id="3" name="Picture 2"/>
          <p:cNvPicPr>
            <a:picLocks noChangeAspect="1"/>
          </p:cNvPicPr>
          <p:nvPr/>
        </p:nvPicPr>
        <p:blipFill>
          <a:blip r:embed="rId2"/>
          <a:stretch>
            <a:fillRect/>
          </a:stretch>
        </p:blipFill>
        <p:spPr>
          <a:xfrm>
            <a:off x="6" y="-223283"/>
            <a:ext cx="9143994" cy="1137684"/>
          </a:xfrm>
          <a:prstGeom prst="rect">
            <a:avLst/>
          </a:prstGeom>
        </p:spPr>
      </p:pic>
    </p:spTree>
    <p:extLst>
      <p:ext uri="{BB962C8B-B14F-4D97-AF65-F5344CB8AC3E}">
        <p14:creationId xmlns:p14="http://schemas.microsoft.com/office/powerpoint/2010/main" val="423217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079" y="994856"/>
            <a:ext cx="8282762" cy="5155257"/>
          </a:xfrm>
          <a:prstGeom prst="rect">
            <a:avLst/>
          </a:prstGeom>
        </p:spPr>
        <p:txBody>
          <a:bodyPr wrap="square">
            <a:spAutoFit/>
          </a:bodyPr>
          <a:lstStyle/>
          <a:p>
            <a:r>
              <a:rPr lang="en-US" dirty="0"/>
              <a:t> </a:t>
            </a:r>
          </a:p>
          <a:p>
            <a:r>
              <a:rPr lang="en-US" sz="1050" dirty="0">
                <a:latin typeface="+mn-lt"/>
              </a:rPr>
              <a:t>Forward-looking statements by their nature address matters that are, to different degrees, uncertain, such as statements about the consummation of the proposed transaction. Many factors could cause actual results to differ materially from these forward-looking statements, including, in addition to factors previously disclosed in Tyco’s reports filed with the SEC, which are available at www.sec.gov and www.tyco.com under the “Investor Relations” tab, and those identified elsewhere in this communication, risks relating to the completion of the proposed transaction on anticipated terms and timing, including obtaining shareholder and regulatory approvals, anticipated tax treatment, unforeseen liabilities, future capital expenditures, revenues, expenses, earnings, synergies, economic performance, indebtedness, financial condition, losses, future prospects, business and management strategies for the management, expansion and growth of the new combined company’s operations, the ability of Tyco and Johnson Controls to integrate their businesses successfully and to achieve anticipated synergies, changes in tax laws or interpretations, access to available financing, potential litigation relating to the proposed transaction, and the risk that disruptions from the proposed transaction will harm Tyco’s business.</a:t>
            </a:r>
          </a:p>
          <a:p>
            <a:r>
              <a:rPr lang="en-US" sz="1050" dirty="0" smtClean="0">
                <a:latin typeface="+mn-lt"/>
              </a:rPr>
              <a:t>Annualized</a:t>
            </a:r>
            <a:r>
              <a:rPr lang="en-US" sz="1050" dirty="0">
                <a:latin typeface="+mn-lt"/>
              </a:rPr>
              <a:t>, pro forma, projected and estimated numbers are used for illustrative purpose only, are not forecasts and may not reflect actual results.</a:t>
            </a:r>
          </a:p>
          <a:p>
            <a:r>
              <a:rPr lang="en-US" sz="1050" dirty="0">
                <a:latin typeface="+mn-lt"/>
              </a:rPr>
              <a:t> </a:t>
            </a:r>
          </a:p>
          <a:p>
            <a:r>
              <a:rPr lang="en-US" sz="1050" b="1" dirty="0">
                <a:latin typeface="+mn-lt"/>
              </a:rPr>
              <a:t>Statement Required by the Irish Takeover Rules</a:t>
            </a:r>
            <a:endParaRPr lang="en-US" sz="1050" dirty="0">
              <a:latin typeface="+mn-lt"/>
            </a:endParaRPr>
          </a:p>
          <a:p>
            <a:r>
              <a:rPr lang="en-US" sz="1050" dirty="0">
                <a:latin typeface="+mn-lt"/>
              </a:rPr>
              <a:t>The directors of Johnson Controls accept responsibility for the information contained in this communication other than that relating to Tyco and the Tyco group of companies and the directors of Tyco and members of their immediate families, related trusts and persons connected with them. To the best of the knowledge and belief of the directors of Johnson Controls (who have taken all reasonable care to ensure that such is the case), the information contained in this communication for which they accept responsibility is in accordance with the facts and does not omit anything likely to affect the import of such information.</a:t>
            </a:r>
          </a:p>
          <a:p>
            <a:r>
              <a:rPr lang="en-US" sz="1050" dirty="0">
                <a:latin typeface="+mn-lt"/>
              </a:rPr>
              <a:t>The directors of Tyco accept responsibility for the information contained in this communication relating to Tyco and the directors of Tyco and members of their immediate families, related trusts and persons connected with them. To the best of the knowledge and belief of the directors of Tyco (who have taken all reasonable care to ensure such is the case), the information contained in this communication for which they accept responsibility is in accordance with the facts and does not omit anything likely to affect the import of such information.</a:t>
            </a:r>
          </a:p>
          <a:p>
            <a:r>
              <a:rPr lang="en-US" sz="1050" dirty="0" err="1">
                <a:latin typeface="+mn-lt"/>
              </a:rPr>
              <a:t>Centerview</a:t>
            </a:r>
            <a:r>
              <a:rPr lang="en-US" sz="1050" dirty="0">
                <a:latin typeface="+mn-lt"/>
              </a:rPr>
              <a:t> Partners LLC is a broker dealer registered with the United States Securities and Exchange Commission and is acting as financial advisor to Johnson Controls and no one else in connection with the proposed transaction. In connection with the proposed transaction, </a:t>
            </a:r>
            <a:r>
              <a:rPr lang="en-US" sz="1050" dirty="0" err="1">
                <a:latin typeface="+mn-lt"/>
              </a:rPr>
              <a:t>Centerview</a:t>
            </a:r>
            <a:r>
              <a:rPr lang="en-US" sz="1050" dirty="0">
                <a:latin typeface="+mn-lt"/>
              </a:rPr>
              <a:t> Partners LLC, its affiliates and related entities and its and their respective partners, directors, officers, employees and agents will not regard any other person as their client, nor will they be responsible to anyone other than Johnson Controls for providing the protections afforded to their clients or for giving advice in connection with the proposed transaction or any other matter referred to in this announcement</a:t>
            </a:r>
            <a:r>
              <a:rPr lang="en-US" sz="1050" dirty="0" smtClean="0">
                <a:latin typeface="+mn-lt"/>
              </a:rPr>
              <a:t>.</a:t>
            </a:r>
          </a:p>
          <a:p>
            <a:endParaRPr lang="en-US" sz="1050" dirty="0">
              <a:latin typeface="+mn-lt"/>
            </a:endParaRPr>
          </a:p>
        </p:txBody>
      </p:sp>
      <p:pic>
        <p:nvPicPr>
          <p:cNvPr id="3" name="Picture 2"/>
          <p:cNvPicPr>
            <a:picLocks noChangeAspect="1"/>
          </p:cNvPicPr>
          <p:nvPr/>
        </p:nvPicPr>
        <p:blipFill>
          <a:blip r:embed="rId2"/>
          <a:stretch>
            <a:fillRect/>
          </a:stretch>
        </p:blipFill>
        <p:spPr>
          <a:xfrm>
            <a:off x="6" y="-223283"/>
            <a:ext cx="9143994" cy="1137684"/>
          </a:xfrm>
          <a:prstGeom prst="rect">
            <a:avLst/>
          </a:prstGeom>
        </p:spPr>
      </p:pic>
    </p:spTree>
    <p:extLst>
      <p:ext uri="{BB962C8B-B14F-4D97-AF65-F5344CB8AC3E}">
        <p14:creationId xmlns:p14="http://schemas.microsoft.com/office/powerpoint/2010/main" val="3360995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indent="0">
              <a:buNone/>
            </a:pPr>
            <a:r>
              <a:rPr lang="en-US" sz="1050" dirty="0"/>
              <a:t>Barclays Capital Inc. is a broker dealer registered with the United States Securities and Exchange Commission and is acting as financial advisor to Johnson Controls and no one else in connection with the proposed transaction. In connection with the proposed transaction, Barclays Capital Inc., its affiliates and related entities and its and their respective partners, directors, officers, employees and agents will not regard any other person as their client, nor will they be responsible to anyone other than Johnson Controls for providing the protections afforded to their clients or for giving advice in connection with the proposed transaction or any other matter referred to in this announcement.</a:t>
            </a:r>
          </a:p>
          <a:p>
            <a:pPr marL="0" indent="0">
              <a:buNone/>
            </a:pPr>
            <a:r>
              <a:rPr lang="en-US" sz="1050" dirty="0"/>
              <a:t>Lazard Freres &amp; Co. LLC, which is a registered broker dealer with the SEC, is acting for Tyco and no one else in connection with the proposed transaction and will not be responsible to anyone other than Tyco for providing the protections afforded to clients of Lazard Freres &amp; Co. LLC, or for giving advice in connection with the proposed transaction or any matter referred to herein.</a:t>
            </a:r>
          </a:p>
          <a:p>
            <a:pPr marL="0" indent="0">
              <a:buNone/>
            </a:pPr>
            <a:r>
              <a:rPr lang="en-US" sz="1050" dirty="0"/>
              <a:t>NOT FOR RELEASE, PUBLICATION OR DISTRIBUTION, IN WHOLE OR IN PART, IN, INTO OR FROM ANY JURISDICTION WHERE TO DO SO WOULD CONSTITUTE A VIOLATION OF THE RELEVANT LAWS OR REGULATIONS OF SUCH JURISDICTION.</a:t>
            </a:r>
          </a:p>
          <a:p>
            <a:pPr marL="0" indent="0">
              <a:buNone/>
            </a:pPr>
            <a:r>
              <a:rPr lang="en-US" sz="1050" dirty="0"/>
              <a:t>This communication is not intended to be and is not a prospectus for the purposes of Part 23 of the Companies Act 2014 of Ireland (the “2014 Act”), Prospectus (Directive 2003/71/EC) Regulations 2005 (S.I. No. 324 of 2005) of Ireland (as amended from time to time) or the Prospectus Rules issued by the Central Bank of Ireland pursuant to section 1363 of the 2014 Act, and the Central Bank of Ireland (“CBI”) has not approved this communication.</a:t>
            </a:r>
          </a:p>
          <a:p>
            <a:endParaRPr lang="en-US" dirty="0"/>
          </a:p>
        </p:txBody>
      </p:sp>
    </p:spTree>
    <p:extLst>
      <p:ext uri="{BB962C8B-B14F-4D97-AF65-F5344CB8AC3E}">
        <p14:creationId xmlns:p14="http://schemas.microsoft.com/office/powerpoint/2010/main" val="1410011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Leadership</a:t>
            </a:r>
            <a:endParaRPr lang="en-US" dirty="0"/>
          </a:p>
        </p:txBody>
      </p:sp>
      <p:pic>
        <p:nvPicPr>
          <p:cNvPr id="8" name="Picture 7"/>
          <p:cNvPicPr>
            <a:picLocks noChangeAspect="1"/>
          </p:cNvPicPr>
          <p:nvPr/>
        </p:nvPicPr>
        <p:blipFill>
          <a:blip r:embed="rId2"/>
          <a:stretch>
            <a:fillRect/>
          </a:stretch>
        </p:blipFill>
        <p:spPr>
          <a:xfrm>
            <a:off x="931594" y="1411915"/>
            <a:ext cx="2953415" cy="3630239"/>
          </a:xfrm>
          <a:prstGeom prst="rect">
            <a:avLst/>
          </a:prstGeom>
        </p:spPr>
      </p:pic>
      <p:pic>
        <p:nvPicPr>
          <p:cNvPr id="9"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687" t="11619" r="-687" b="9329"/>
          <a:stretch/>
        </p:blipFill>
        <p:spPr>
          <a:xfrm>
            <a:off x="4994336" y="1456655"/>
            <a:ext cx="3097041" cy="3672420"/>
          </a:xfrm>
          <a:prstGeom prst="rect">
            <a:avLst/>
          </a:prstGeom>
        </p:spPr>
      </p:pic>
      <p:sp>
        <p:nvSpPr>
          <p:cNvPr id="12" name="Content Placeholder 9"/>
          <p:cNvSpPr txBox="1">
            <a:spLocks/>
          </p:cNvSpPr>
          <p:nvPr/>
        </p:nvSpPr>
        <p:spPr>
          <a:xfrm>
            <a:off x="609600" y="5329129"/>
            <a:ext cx="3962400" cy="1042114"/>
          </a:xfrm>
          <a:prstGeom prst="rect">
            <a:avLst/>
          </a:prstGeom>
        </p:spPr>
        <p:txBody>
          <a:bodyPr/>
          <a:lstStyle>
            <a:lvl1pPr marL="173038" marR="0" indent="-173038" algn="l" defTabSz="914400" rtl="0" eaLnBrk="1" fontAlgn="base" latinLnBrk="0" hangingPunct="1">
              <a:lnSpc>
                <a:spcPct val="100000"/>
              </a:lnSpc>
              <a:spcBef>
                <a:spcPts val="1200"/>
              </a:spcBef>
              <a:spcAft>
                <a:spcPct val="0"/>
              </a:spcAft>
              <a:buClrTx/>
              <a:buSzTx/>
              <a:buFont typeface="Wingdings" pitchFamily="2" charset="2"/>
              <a:buChar char="§"/>
              <a:tabLst/>
              <a:defRPr sz="1200" baseline="0">
                <a:solidFill>
                  <a:schemeClr val="tx1"/>
                </a:solidFill>
                <a:latin typeface="Arial" panose="020B0604020202020204" pitchFamily="34" charset="0"/>
                <a:ea typeface="+mn-ea"/>
                <a:cs typeface="Arial" panose="020B0604020202020204" pitchFamily="34" charset="0"/>
              </a:defRPr>
            </a:lvl1pPr>
            <a:lvl2pPr marL="342900" marR="0" indent="-168275" algn="l" defTabSz="914400" rtl="0" eaLnBrk="1" fontAlgn="base" latinLnBrk="0" hangingPunct="1">
              <a:lnSpc>
                <a:spcPct val="100000"/>
              </a:lnSpc>
              <a:spcBef>
                <a:spcPts val="600"/>
              </a:spcBef>
              <a:spcAft>
                <a:spcPct val="0"/>
              </a:spcAft>
              <a:buClrTx/>
              <a:buSzTx/>
              <a:buFontTx/>
              <a:buChar char="–"/>
              <a:tabLst/>
              <a:defRPr sz="1200" baseline="0">
                <a:solidFill>
                  <a:schemeClr val="tx1"/>
                </a:solidFill>
                <a:latin typeface="Arial" panose="020B0604020202020204" pitchFamily="34" charset="0"/>
                <a:cs typeface="Arial" panose="020B0604020202020204" pitchFamily="34" charset="0"/>
              </a:defRPr>
            </a:lvl2pPr>
            <a:lvl3pPr marL="514350" indent="-169863" algn="l" rtl="0" eaLnBrk="1" fontAlgn="base" hangingPunct="1">
              <a:spcBef>
                <a:spcPts val="600"/>
              </a:spcBef>
              <a:spcAft>
                <a:spcPct val="0"/>
              </a:spcAft>
              <a:buClrTx/>
              <a:buChar char="•"/>
              <a:defRPr sz="1200" baseline="0">
                <a:solidFill>
                  <a:schemeClr val="tx1"/>
                </a:solidFill>
                <a:latin typeface="Arial" panose="020B0604020202020204" pitchFamily="34" charset="0"/>
                <a:cs typeface="Arial" panose="020B0604020202020204" pitchFamily="34" charset="0"/>
              </a:defRPr>
            </a:lvl3pPr>
            <a:lvl4pPr marL="685800" indent="-169863" algn="l" rtl="0" eaLnBrk="1" fontAlgn="base" hangingPunct="1">
              <a:spcBef>
                <a:spcPts val="600"/>
              </a:spcBef>
              <a:spcAft>
                <a:spcPct val="0"/>
              </a:spcAft>
              <a:buClrTx/>
              <a:buChar char="–"/>
              <a:defRPr sz="1200" baseline="0">
                <a:solidFill>
                  <a:schemeClr val="tx1"/>
                </a:solidFill>
                <a:latin typeface="Arial" panose="020B0604020202020204" pitchFamily="34" charset="0"/>
                <a:cs typeface="Arial" panose="020B0604020202020204" pitchFamily="34" charset="0"/>
              </a:defRPr>
            </a:lvl4pPr>
            <a:lvl5pPr marL="855663" indent="-168275" algn="l" rtl="0" eaLnBrk="1" fontAlgn="base" hangingPunct="1">
              <a:spcBef>
                <a:spcPts val="600"/>
              </a:spcBef>
              <a:spcAft>
                <a:spcPct val="0"/>
              </a:spcAft>
              <a:buClrTx/>
              <a:buFont typeface="Arial" charset="0"/>
              <a:buChar char="·"/>
              <a:defRPr sz="1200" baseline="0">
                <a:solidFill>
                  <a:schemeClr val="tx1"/>
                </a:solidFill>
                <a:latin typeface="Arial" panose="020B0604020202020204" pitchFamily="34" charset="0"/>
                <a:cs typeface="Arial" panose="020B0604020202020204" pitchFamily="34" charset="0"/>
              </a:defRPr>
            </a:lvl5pPr>
            <a:lvl6pPr marL="1312863" indent="-168275" algn="l" rtl="0" eaLnBrk="1" fontAlgn="base" hangingPunct="1">
              <a:spcBef>
                <a:spcPct val="20000"/>
              </a:spcBef>
              <a:spcAft>
                <a:spcPct val="0"/>
              </a:spcAft>
              <a:buFont typeface="Arial" charset="0"/>
              <a:buChar char="·"/>
              <a:defRPr sz="1200">
                <a:solidFill>
                  <a:schemeClr val="tx1"/>
                </a:solidFill>
                <a:latin typeface="+mn-lt"/>
              </a:defRPr>
            </a:lvl6pPr>
            <a:lvl7pPr marL="1770063" indent="-168275" algn="l" rtl="0" eaLnBrk="1" fontAlgn="base" hangingPunct="1">
              <a:spcBef>
                <a:spcPct val="20000"/>
              </a:spcBef>
              <a:spcAft>
                <a:spcPct val="0"/>
              </a:spcAft>
              <a:buFont typeface="Arial" charset="0"/>
              <a:buChar char="·"/>
              <a:defRPr sz="1200">
                <a:solidFill>
                  <a:schemeClr val="tx1"/>
                </a:solidFill>
                <a:latin typeface="+mn-lt"/>
              </a:defRPr>
            </a:lvl7pPr>
            <a:lvl8pPr marL="2227263" indent="-168275" algn="l" rtl="0" eaLnBrk="1" fontAlgn="base" hangingPunct="1">
              <a:spcBef>
                <a:spcPct val="20000"/>
              </a:spcBef>
              <a:spcAft>
                <a:spcPct val="0"/>
              </a:spcAft>
              <a:buFont typeface="Arial" charset="0"/>
              <a:buChar char="·"/>
              <a:defRPr sz="1200">
                <a:solidFill>
                  <a:schemeClr val="tx1"/>
                </a:solidFill>
                <a:latin typeface="+mn-lt"/>
              </a:defRPr>
            </a:lvl8pPr>
            <a:lvl9pPr marL="2684463" indent="-168275" algn="l" rtl="0" eaLnBrk="1" fontAlgn="base" hangingPunct="1">
              <a:spcBef>
                <a:spcPct val="20000"/>
              </a:spcBef>
              <a:spcAft>
                <a:spcPct val="0"/>
              </a:spcAft>
              <a:buFont typeface="Arial" charset="0"/>
              <a:buChar char="·"/>
              <a:defRPr sz="1200">
                <a:solidFill>
                  <a:schemeClr val="tx1"/>
                </a:solidFill>
                <a:latin typeface="+mn-lt"/>
              </a:defRPr>
            </a:lvl9pPr>
          </a:lstStyle>
          <a:p>
            <a:endParaRPr lang="en-US" kern="0"/>
          </a:p>
        </p:txBody>
      </p:sp>
      <p:sp>
        <p:nvSpPr>
          <p:cNvPr id="13" name="Rectangle 12"/>
          <p:cNvSpPr/>
          <p:nvPr/>
        </p:nvSpPr>
        <p:spPr bwMode="auto">
          <a:xfrm>
            <a:off x="931593" y="5156783"/>
            <a:ext cx="2953415"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n-lt"/>
              </a:rPr>
              <a:t>Alex Molinaroli</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mn-lt"/>
              </a:rPr>
              <a:t>Johnson Controls</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mn-lt"/>
              </a:rPr>
              <a:t>C</a:t>
            </a:r>
            <a:r>
              <a:rPr lang="en-US" dirty="0" smtClean="0">
                <a:latin typeface="+mn-lt"/>
              </a:rPr>
              <a:t>hairman and </a:t>
            </a:r>
            <a:r>
              <a:rPr lang="en-US" dirty="0">
                <a:latin typeface="+mn-lt"/>
              </a:rPr>
              <a:t>C</a:t>
            </a:r>
            <a:r>
              <a:rPr lang="en-US" dirty="0" smtClean="0">
                <a:latin typeface="+mn-lt"/>
              </a:rPr>
              <a:t>hief </a:t>
            </a:r>
            <a:r>
              <a:rPr lang="en-US" dirty="0">
                <a:latin typeface="+mn-lt"/>
              </a:rPr>
              <a:t>E</a:t>
            </a:r>
            <a:r>
              <a:rPr lang="en-US" dirty="0" smtClean="0">
                <a:latin typeface="+mn-lt"/>
              </a:rPr>
              <a:t>xecutive </a:t>
            </a:r>
            <a:r>
              <a:rPr lang="en-US" dirty="0">
                <a:latin typeface="+mn-lt"/>
              </a:rPr>
              <a:t>O</a:t>
            </a:r>
            <a:r>
              <a:rPr lang="en-US" dirty="0" smtClean="0">
                <a:latin typeface="+mn-lt"/>
              </a:rPr>
              <a:t>fficer</a:t>
            </a:r>
            <a:endParaRPr kumimoji="0" lang="en-US" sz="1400" b="0" i="0" u="none" strike="noStrike" cap="none" normalizeH="0" baseline="0" dirty="0" smtClean="0">
              <a:ln>
                <a:noFill/>
              </a:ln>
              <a:solidFill>
                <a:schemeClr val="tx2"/>
              </a:solidFill>
              <a:effectLst/>
              <a:latin typeface="+mn-lt"/>
            </a:endParaRPr>
          </a:p>
        </p:txBody>
      </p:sp>
      <p:sp>
        <p:nvSpPr>
          <p:cNvPr id="14" name="Rectangle 13"/>
          <p:cNvSpPr/>
          <p:nvPr/>
        </p:nvSpPr>
        <p:spPr bwMode="auto">
          <a:xfrm>
            <a:off x="5071215" y="5149690"/>
            <a:ext cx="2953415"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n-lt"/>
              </a:rPr>
              <a:t>George Oliver</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mn-lt"/>
              </a:rPr>
              <a:t>Tyco </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mn-lt"/>
              </a:rPr>
              <a:t>C</a:t>
            </a:r>
            <a:r>
              <a:rPr lang="en-US" dirty="0" smtClean="0">
                <a:latin typeface="+mn-lt"/>
              </a:rPr>
              <a:t>hief </a:t>
            </a:r>
            <a:r>
              <a:rPr lang="en-US" dirty="0">
                <a:latin typeface="+mn-lt"/>
              </a:rPr>
              <a:t>E</a:t>
            </a:r>
            <a:r>
              <a:rPr lang="en-US" dirty="0" smtClean="0">
                <a:latin typeface="+mn-lt"/>
              </a:rPr>
              <a:t>xecutive </a:t>
            </a:r>
            <a:r>
              <a:rPr lang="en-US" dirty="0">
                <a:latin typeface="+mn-lt"/>
              </a:rPr>
              <a:t>O</a:t>
            </a:r>
            <a:r>
              <a:rPr lang="en-US" dirty="0" smtClean="0">
                <a:latin typeface="+mn-lt"/>
              </a:rPr>
              <a:t>fficer</a:t>
            </a:r>
            <a:endParaRPr kumimoji="0" lang="en-US" sz="1400" b="0" i="0" u="none" strike="noStrike" cap="none" normalizeH="0" baseline="0" dirty="0" smtClean="0">
              <a:ln>
                <a:noFill/>
              </a:ln>
              <a:solidFill>
                <a:schemeClr val="tx2"/>
              </a:solidFill>
              <a:effectLst/>
              <a:latin typeface="+mn-lt"/>
            </a:endParaRPr>
          </a:p>
        </p:txBody>
      </p:sp>
    </p:spTree>
    <p:extLst>
      <p:ext uri="{BB962C8B-B14F-4D97-AF65-F5344CB8AC3E}">
        <p14:creationId xmlns:p14="http://schemas.microsoft.com/office/powerpoint/2010/main" val="3913603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Compelling Strategic Rationale </a:t>
            </a:r>
            <a:endParaRPr lang="en-US" dirty="0"/>
          </a:p>
        </p:txBody>
      </p:sp>
      <p:sp>
        <p:nvSpPr>
          <p:cNvPr id="15" name="Rounded Rectangle 14"/>
          <p:cNvSpPr/>
          <p:nvPr/>
        </p:nvSpPr>
        <p:spPr>
          <a:xfrm>
            <a:off x="373742" y="1220306"/>
            <a:ext cx="8371115"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Creates new global leader with $32 billion in revenue (post </a:t>
            </a:r>
            <a:r>
              <a:rPr lang="en-US" b="1" dirty="0" err="1" smtClean="0">
                <a:solidFill>
                  <a:srgbClr val="000000"/>
                </a:solidFill>
                <a:cs typeface="Arial"/>
              </a:rPr>
              <a:t>Adient</a:t>
            </a:r>
            <a:r>
              <a:rPr lang="en-US" b="1" dirty="0" smtClean="0">
                <a:solidFill>
                  <a:srgbClr val="000000"/>
                </a:solidFill>
                <a:cs typeface="Arial"/>
              </a:rPr>
              <a:t> spin) uniquely positioned to provide the most comprehensive portfolio of building and energy platforms</a:t>
            </a:r>
            <a:endParaRPr lang="en-US" b="1" dirty="0">
              <a:solidFill>
                <a:srgbClr val="000000"/>
              </a:solidFill>
              <a:cs typeface="Arial"/>
            </a:endParaRPr>
          </a:p>
        </p:txBody>
      </p:sp>
      <p:sp>
        <p:nvSpPr>
          <p:cNvPr id="16" name="Rounded Rectangle 15"/>
          <p:cNvSpPr/>
          <p:nvPr/>
        </p:nvSpPr>
        <p:spPr>
          <a:xfrm>
            <a:off x="379185" y="2149847"/>
            <a:ext cx="8360228"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Highly strategic combination creates the leading full-scale building products and services business, integrating best-in-class product, installation and service capabilities across controls, fire, security, HVAC, and power solutions</a:t>
            </a:r>
            <a:endParaRPr lang="en-US" b="1" dirty="0">
              <a:solidFill>
                <a:srgbClr val="000000"/>
              </a:solidFill>
              <a:cs typeface="Arial"/>
            </a:endParaRPr>
          </a:p>
        </p:txBody>
      </p:sp>
      <p:sp>
        <p:nvSpPr>
          <p:cNvPr id="17" name="Rounded Rectangle 16"/>
          <p:cNvSpPr/>
          <p:nvPr/>
        </p:nvSpPr>
        <p:spPr>
          <a:xfrm>
            <a:off x="373742" y="3075769"/>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Transaction combines innovation pipelines for devices, controls, sensors, data analytics and advanced solutions to better capture the enormous “smart” market opportunity </a:t>
            </a:r>
            <a:endParaRPr lang="en-US" b="1" dirty="0">
              <a:solidFill>
                <a:srgbClr val="000000"/>
              </a:solidFill>
              <a:cs typeface="Arial"/>
            </a:endParaRPr>
          </a:p>
        </p:txBody>
      </p:sp>
      <p:sp>
        <p:nvSpPr>
          <p:cNvPr id="20" name="Rounded Rectangle 19"/>
          <p:cNvSpPr/>
          <p:nvPr/>
        </p:nvSpPr>
        <p:spPr>
          <a:xfrm>
            <a:off x="373742" y="3946076"/>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Tyco and Johnson Controls have highly complementary businesses, enabling the combined company to offer comprehensive and innovative solutions to even more customers globally across various end markets</a:t>
            </a:r>
            <a:endParaRPr lang="en-US" b="1" dirty="0">
              <a:solidFill>
                <a:srgbClr val="000000"/>
              </a:solidFill>
              <a:cs typeface="Arial"/>
            </a:endParaRPr>
          </a:p>
        </p:txBody>
      </p:sp>
      <p:sp>
        <p:nvSpPr>
          <p:cNvPr id="21" name="Rounded Rectangle 20"/>
          <p:cNvSpPr/>
          <p:nvPr/>
        </p:nvSpPr>
        <p:spPr>
          <a:xfrm>
            <a:off x="373742" y="5728624"/>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smtClean="0">
                <a:solidFill>
                  <a:srgbClr val="000000"/>
                </a:solidFill>
                <a:cs typeface="Arial"/>
              </a:rPr>
              <a:t>Compelling value creation through at least $650 million in identified synergies plus substantial opportunities for enhanced revenue growth  </a:t>
            </a:r>
            <a:endParaRPr lang="en-US" b="1" dirty="0">
              <a:solidFill>
                <a:srgbClr val="000000"/>
              </a:solidFill>
              <a:cs typeface="Arial"/>
            </a:endParaRPr>
          </a:p>
        </p:txBody>
      </p:sp>
      <p:sp>
        <p:nvSpPr>
          <p:cNvPr id="8" name="Rounded Rectangle 7"/>
          <p:cNvSpPr/>
          <p:nvPr/>
        </p:nvSpPr>
        <p:spPr>
          <a:xfrm>
            <a:off x="379185" y="4850846"/>
            <a:ext cx="8371114" cy="731520"/>
          </a:xfrm>
          <a:prstGeom prst="roundRect">
            <a:avLst/>
          </a:prstGeom>
          <a:solidFill>
            <a:schemeClr val="accent1">
              <a:lumMod val="20000"/>
              <a:lumOff val="80000"/>
            </a:schemeClr>
          </a:solidFill>
          <a:ln>
            <a:no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600"/>
              </a:spcBef>
              <a:spcAft>
                <a:spcPts val="0"/>
              </a:spcAft>
              <a:buClr>
                <a:srgbClr val="656565"/>
              </a:buClr>
              <a:buSzPts val="1800"/>
              <a:buFont typeface="Wingdings" panose="05000000000000000000" pitchFamily="2" charset="2"/>
              <a:buChar char="§"/>
            </a:pPr>
            <a:r>
              <a:rPr lang="en-US" b="1" dirty="0">
                <a:solidFill>
                  <a:srgbClr val="000000"/>
                </a:solidFill>
                <a:cs typeface="Arial"/>
              </a:rPr>
              <a:t>C</a:t>
            </a:r>
            <a:r>
              <a:rPr lang="en-US" b="1" dirty="0" smtClean="0">
                <a:solidFill>
                  <a:srgbClr val="000000"/>
                </a:solidFill>
                <a:cs typeface="Arial"/>
              </a:rPr>
              <a:t>ombination accelerates ability to partner with customers to bring advanced building technology and integrated solutions for better overall performance and experience</a:t>
            </a:r>
            <a:endParaRPr lang="en-US" b="1" dirty="0">
              <a:solidFill>
                <a:srgbClr val="000000"/>
              </a:solidFill>
              <a:cs typeface="Arial"/>
            </a:endParaRPr>
          </a:p>
        </p:txBody>
      </p:sp>
    </p:spTree>
    <p:extLst>
      <p:ext uri="{BB962C8B-B14F-4D97-AF65-F5344CB8AC3E}">
        <p14:creationId xmlns:p14="http://schemas.microsoft.com/office/powerpoint/2010/main" val="3667743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455613"/>
            <a:ext cx="8077200" cy="415498"/>
          </a:xfrm>
        </p:spPr>
        <p:txBody>
          <a:bodyPr/>
          <a:lstStyle/>
          <a:p>
            <a:r>
              <a:rPr lang="en-US" dirty="0" smtClean="0"/>
              <a:t>A Highly Complementary Combination </a:t>
            </a:r>
            <a:endParaRPr lang="en-US" dirty="0"/>
          </a:p>
        </p:txBody>
      </p:sp>
      <p:sp>
        <p:nvSpPr>
          <p:cNvPr id="3" name="TextBox 2"/>
          <p:cNvSpPr txBox="1"/>
          <p:nvPr/>
        </p:nvSpPr>
        <p:spPr>
          <a:xfrm>
            <a:off x="762000" y="1962427"/>
            <a:ext cx="3684140" cy="4308872"/>
          </a:xfrm>
          <a:prstGeom prst="rect">
            <a:avLst/>
          </a:prstGeom>
        </p:spPr>
        <p:txBody>
          <a:bodyPr wrap="square" rtlCol="0">
            <a:spAutoFit/>
          </a:bodyPr>
          <a:lstStyle/>
          <a:p>
            <a:pPr marL="285750" indent="-285750">
              <a:spcBef>
                <a:spcPts val="1200"/>
              </a:spcBef>
              <a:buFont typeface="Wingdings" panose="05000000000000000000" pitchFamily="2" charset="2"/>
              <a:buChar char="ü"/>
            </a:pPr>
            <a:r>
              <a:rPr lang="en-US" kern="0" dirty="0" smtClean="0">
                <a:solidFill>
                  <a:schemeClr val="tx1"/>
                </a:solidFill>
                <a:latin typeface="+mn-lt"/>
              </a:rPr>
              <a:t>Global leader in building controls, HVAC equipment, and energy storage technology</a:t>
            </a:r>
          </a:p>
          <a:p>
            <a:pPr marL="285750" indent="-285750">
              <a:spcBef>
                <a:spcPts val="1200"/>
              </a:spcBef>
              <a:buFont typeface="Wingdings" panose="05000000000000000000" pitchFamily="2" charset="2"/>
              <a:buChar char="ü"/>
            </a:pPr>
            <a:r>
              <a:rPr lang="en-US" kern="0" dirty="0" smtClean="0">
                <a:solidFill>
                  <a:schemeClr val="tx1"/>
                </a:solidFill>
                <a:latin typeface="+mn-lt"/>
              </a:rPr>
              <a:t>Product offerings and developments include Internet of Things connectivity for smart buildings, campuses and cities</a:t>
            </a:r>
          </a:p>
          <a:p>
            <a:pPr marL="285750" indent="-285750">
              <a:spcBef>
                <a:spcPts val="1200"/>
              </a:spcBef>
              <a:buFont typeface="Wingdings" panose="05000000000000000000" pitchFamily="2" charset="2"/>
              <a:buChar char="ü"/>
            </a:pPr>
            <a:r>
              <a:rPr lang="en-US" kern="0" dirty="0" smtClean="0">
                <a:solidFill>
                  <a:schemeClr val="tx1"/>
                </a:solidFill>
                <a:latin typeface="+mn-lt"/>
              </a:rPr>
              <a:t>Global branch network with distinctive technical expertise, installation and service capabilities</a:t>
            </a:r>
          </a:p>
          <a:p>
            <a:pPr marL="285750" indent="-285750">
              <a:spcBef>
                <a:spcPts val="1200"/>
              </a:spcBef>
              <a:buFont typeface="Wingdings" panose="05000000000000000000" pitchFamily="2" charset="2"/>
              <a:buChar char="ü"/>
            </a:pPr>
            <a:r>
              <a:rPr lang="en-US" kern="0" dirty="0" smtClean="0">
                <a:solidFill>
                  <a:schemeClr val="tx1"/>
                </a:solidFill>
                <a:latin typeface="+mn-lt"/>
              </a:rPr>
              <a:t>Broad geographic exposure with strength in North America and Asia</a:t>
            </a:r>
          </a:p>
          <a:p>
            <a:pPr marL="285750" indent="-285750">
              <a:spcBef>
                <a:spcPts val="1200"/>
              </a:spcBef>
              <a:buFont typeface="Wingdings" panose="05000000000000000000" pitchFamily="2" charset="2"/>
              <a:buChar char="ü"/>
            </a:pPr>
            <a:r>
              <a:rPr lang="en-US" kern="0" dirty="0" smtClean="0">
                <a:solidFill>
                  <a:schemeClr val="tx1"/>
                </a:solidFill>
                <a:latin typeface="+mn-lt"/>
              </a:rPr>
              <a:t>Focused growth strategies -- buildings and energy platforms </a:t>
            </a:r>
          </a:p>
          <a:p>
            <a:pPr marL="285750" indent="-285750">
              <a:spcBef>
                <a:spcPts val="1200"/>
              </a:spcBef>
              <a:buFont typeface="Wingdings" panose="05000000000000000000" pitchFamily="2" charset="2"/>
              <a:buChar char="ü"/>
            </a:pPr>
            <a:r>
              <a:rPr lang="en-US" kern="0" dirty="0" smtClean="0">
                <a:solidFill>
                  <a:schemeClr val="tx1"/>
                </a:solidFill>
                <a:latin typeface="+mn-lt"/>
              </a:rPr>
              <a:t>Operating system known for manufacturing, marketing &amp; sales and procurement excellence</a:t>
            </a:r>
          </a:p>
        </p:txBody>
      </p:sp>
      <p:sp>
        <p:nvSpPr>
          <p:cNvPr id="9" name="Text Placeholder 3"/>
          <p:cNvSpPr txBox="1">
            <a:spLocks/>
          </p:cNvSpPr>
          <p:nvPr/>
        </p:nvSpPr>
        <p:spPr>
          <a:xfrm>
            <a:off x="712340" y="1371600"/>
            <a:ext cx="3733800" cy="457200"/>
          </a:xfrm>
          <a:prstGeom prst="rect">
            <a:avLst/>
          </a:prstGeom>
          <a:solidFill>
            <a:schemeClr val="accent3"/>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j-lt"/>
                <a:ea typeface="+mn-ea"/>
                <a:cs typeface="+mn-cs"/>
              </a:rPr>
              <a:t>Johnson Controls </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10" name="Text Placeholder 3"/>
          <p:cNvSpPr txBox="1">
            <a:spLocks/>
          </p:cNvSpPr>
          <p:nvPr/>
        </p:nvSpPr>
        <p:spPr>
          <a:xfrm>
            <a:off x="4724400" y="1371600"/>
            <a:ext cx="3733800" cy="45720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j-lt"/>
                <a:ea typeface="+mn-ea"/>
                <a:cs typeface="+mn-cs"/>
              </a:rPr>
              <a:t>Tyco </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Box 6"/>
          <p:cNvSpPr txBox="1"/>
          <p:nvPr/>
        </p:nvSpPr>
        <p:spPr>
          <a:xfrm>
            <a:off x="4774060" y="1962427"/>
            <a:ext cx="3684140" cy="4462760"/>
          </a:xfrm>
          <a:prstGeom prst="rect">
            <a:avLst/>
          </a:prstGeom>
        </p:spPr>
        <p:txBody>
          <a:bodyPr wrap="square" rtlCol="0">
            <a:spAutoFit/>
          </a:bodyPr>
          <a:lstStyle/>
          <a:p>
            <a:pPr marL="285750" indent="-285750">
              <a:spcBef>
                <a:spcPts val="1200"/>
              </a:spcBef>
              <a:buFont typeface="Wingdings" panose="05000000000000000000" pitchFamily="2" charset="2"/>
              <a:buChar char="ü"/>
            </a:pPr>
            <a:r>
              <a:rPr lang="en-US" kern="0" dirty="0" smtClean="0">
                <a:solidFill>
                  <a:schemeClr val="tx1"/>
                </a:solidFill>
                <a:latin typeface="+mn-lt"/>
              </a:rPr>
              <a:t>Global leader in fire and security</a:t>
            </a:r>
          </a:p>
          <a:p>
            <a:pPr marL="285750" indent="-285750">
              <a:spcBef>
                <a:spcPts val="1200"/>
              </a:spcBef>
              <a:buFont typeface="Wingdings" panose="05000000000000000000" pitchFamily="2" charset="2"/>
              <a:buChar char="ü"/>
            </a:pPr>
            <a:r>
              <a:rPr lang="en-US" kern="0" dirty="0">
                <a:solidFill>
                  <a:schemeClr val="tx1"/>
                </a:solidFill>
                <a:latin typeface="+mn-lt"/>
              </a:rPr>
              <a:t>Industry leading brands and technologies with </a:t>
            </a:r>
            <a:r>
              <a:rPr lang="en-US" kern="0" dirty="0" smtClean="0">
                <a:solidFill>
                  <a:schemeClr val="tx1"/>
                </a:solidFill>
                <a:latin typeface="+mn-lt"/>
              </a:rPr>
              <a:t>deep innovation </a:t>
            </a:r>
            <a:r>
              <a:rPr lang="en-US" kern="0" dirty="0">
                <a:solidFill>
                  <a:schemeClr val="tx1"/>
                </a:solidFill>
                <a:latin typeface="+mn-lt"/>
              </a:rPr>
              <a:t>pipeline</a:t>
            </a:r>
          </a:p>
          <a:p>
            <a:pPr marL="285750" indent="-285750">
              <a:spcBef>
                <a:spcPts val="1200"/>
              </a:spcBef>
              <a:buFont typeface="Wingdings" panose="05000000000000000000" pitchFamily="2" charset="2"/>
              <a:buChar char="ü"/>
            </a:pPr>
            <a:r>
              <a:rPr lang="en-US" kern="0" dirty="0">
                <a:solidFill>
                  <a:schemeClr val="tx1"/>
                </a:solidFill>
                <a:latin typeface="+mn-lt"/>
              </a:rPr>
              <a:t>Comprehensive capability to design, install </a:t>
            </a:r>
            <a:r>
              <a:rPr lang="en-US" kern="0" dirty="0" smtClean="0">
                <a:solidFill>
                  <a:schemeClr val="tx1"/>
                </a:solidFill>
                <a:latin typeface="+mn-lt"/>
              </a:rPr>
              <a:t>and</a:t>
            </a:r>
            <a:r>
              <a:rPr lang="en-US" kern="0" dirty="0">
                <a:solidFill>
                  <a:schemeClr val="tx1"/>
                </a:solidFill>
                <a:latin typeface="+mn-lt"/>
              </a:rPr>
              <a:t> </a:t>
            </a:r>
            <a:r>
              <a:rPr lang="en-US" kern="0" dirty="0" smtClean="0">
                <a:solidFill>
                  <a:schemeClr val="tx1"/>
                </a:solidFill>
                <a:latin typeface="+mn-lt"/>
              </a:rPr>
              <a:t>service </a:t>
            </a:r>
            <a:r>
              <a:rPr lang="en-US" kern="0" dirty="0">
                <a:solidFill>
                  <a:schemeClr val="tx1"/>
                </a:solidFill>
                <a:latin typeface="+mn-lt"/>
              </a:rPr>
              <a:t>Fire &amp; Security solutions around the world</a:t>
            </a:r>
          </a:p>
          <a:p>
            <a:pPr marL="285750" indent="-285750">
              <a:spcBef>
                <a:spcPts val="1200"/>
              </a:spcBef>
              <a:buFont typeface="Wingdings" panose="05000000000000000000" pitchFamily="2" charset="2"/>
              <a:buChar char="ü"/>
            </a:pPr>
            <a:r>
              <a:rPr lang="en-US" kern="0" dirty="0">
                <a:solidFill>
                  <a:schemeClr val="tx1"/>
                </a:solidFill>
                <a:latin typeface="+mn-lt"/>
              </a:rPr>
              <a:t>Significant scale advantage with worldwide </a:t>
            </a:r>
            <a:r>
              <a:rPr lang="en-US" kern="0" dirty="0" smtClean="0">
                <a:solidFill>
                  <a:schemeClr val="tx1"/>
                </a:solidFill>
                <a:latin typeface="+mn-lt"/>
              </a:rPr>
              <a:t>sales and </a:t>
            </a:r>
            <a:r>
              <a:rPr lang="en-US" kern="0" dirty="0">
                <a:solidFill>
                  <a:schemeClr val="tx1"/>
                </a:solidFill>
                <a:latin typeface="+mn-lt"/>
              </a:rPr>
              <a:t>service branches</a:t>
            </a:r>
          </a:p>
          <a:p>
            <a:pPr marL="285750" indent="-285750">
              <a:spcBef>
                <a:spcPts val="1200"/>
              </a:spcBef>
              <a:buFont typeface="Wingdings" panose="05000000000000000000" pitchFamily="2" charset="2"/>
              <a:buChar char="ü"/>
            </a:pPr>
            <a:r>
              <a:rPr lang="en-US" kern="0" dirty="0" smtClean="0">
                <a:solidFill>
                  <a:schemeClr val="tx1"/>
                </a:solidFill>
                <a:latin typeface="+mn-lt"/>
              </a:rPr>
              <a:t>Broad geographic exposure with strength in North America and Europe</a:t>
            </a:r>
          </a:p>
          <a:p>
            <a:pPr marL="285750" indent="-285750">
              <a:spcBef>
                <a:spcPts val="1200"/>
              </a:spcBef>
              <a:buFont typeface="Wingdings" panose="05000000000000000000" pitchFamily="2" charset="2"/>
              <a:buChar char="ü"/>
            </a:pPr>
            <a:r>
              <a:rPr lang="en-US" kern="0" dirty="0">
                <a:solidFill>
                  <a:schemeClr val="tx1"/>
                </a:solidFill>
                <a:latin typeface="+mn-lt"/>
              </a:rPr>
              <a:t>G</a:t>
            </a:r>
            <a:r>
              <a:rPr lang="en-US" kern="0" dirty="0" smtClean="0">
                <a:solidFill>
                  <a:schemeClr val="tx1"/>
                </a:solidFill>
                <a:latin typeface="+mn-lt"/>
              </a:rPr>
              <a:t>rowth strategies focused on key verticals and innovative solutions</a:t>
            </a:r>
          </a:p>
          <a:p>
            <a:pPr marL="285750" indent="-285750">
              <a:spcBef>
                <a:spcPts val="1200"/>
              </a:spcBef>
              <a:buFont typeface="Wingdings" panose="05000000000000000000" pitchFamily="2" charset="2"/>
              <a:buChar char="ü"/>
            </a:pPr>
            <a:r>
              <a:rPr lang="en-US" kern="0" dirty="0" smtClean="0">
                <a:solidFill>
                  <a:schemeClr val="tx1"/>
                </a:solidFill>
                <a:latin typeface="+mn-lt"/>
              </a:rPr>
              <a:t>Operating system known for efficiency, solutions orientation, functional excellence and innovation</a:t>
            </a:r>
          </a:p>
        </p:txBody>
      </p:sp>
    </p:spTree>
    <p:extLst>
      <p:ext uri="{BB962C8B-B14F-4D97-AF65-F5344CB8AC3E}">
        <p14:creationId xmlns:p14="http://schemas.microsoft.com/office/powerpoint/2010/main" val="359345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455613"/>
            <a:ext cx="8077200" cy="415498"/>
          </a:xfrm>
        </p:spPr>
        <p:txBody>
          <a:bodyPr/>
          <a:lstStyle/>
          <a:p>
            <a:r>
              <a:rPr lang="en-US" dirty="0" smtClean="0"/>
              <a:t>Transaction Highlights</a:t>
            </a:r>
            <a:endParaRPr lang="en-US" dirty="0"/>
          </a:p>
        </p:txBody>
      </p:sp>
      <p:cxnSp>
        <p:nvCxnSpPr>
          <p:cNvPr id="5" name="Straight Connector 4"/>
          <p:cNvCxnSpPr/>
          <p:nvPr/>
        </p:nvCxnSpPr>
        <p:spPr bwMode="auto">
          <a:xfrm>
            <a:off x="479420" y="4069518"/>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cxnSp>
        <p:nvCxnSpPr>
          <p:cNvPr id="6" name="Straight Connector 5"/>
          <p:cNvCxnSpPr/>
          <p:nvPr/>
        </p:nvCxnSpPr>
        <p:spPr bwMode="auto">
          <a:xfrm>
            <a:off x="479420" y="2116279"/>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cxnSp>
        <p:nvCxnSpPr>
          <p:cNvPr id="11" name="Straight Connector 10"/>
          <p:cNvCxnSpPr/>
          <p:nvPr/>
        </p:nvCxnSpPr>
        <p:spPr bwMode="auto">
          <a:xfrm>
            <a:off x="479420" y="4608589"/>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sp>
        <p:nvSpPr>
          <p:cNvPr id="14" name="Text Placeholder 3"/>
          <p:cNvSpPr txBox="1">
            <a:spLocks/>
          </p:cNvSpPr>
          <p:nvPr/>
        </p:nvSpPr>
        <p:spPr>
          <a:xfrm>
            <a:off x="479424" y="1177561"/>
            <a:ext cx="1438275" cy="817186"/>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b="1" i="0" u="none" strike="noStrike" kern="1200" cap="none" spc="0" normalizeH="0" baseline="0" noProof="0" dirty="0" smtClean="0">
                <a:ln>
                  <a:noFill/>
                </a:ln>
                <a:solidFill>
                  <a:schemeClr val="bg1"/>
                </a:solidFill>
                <a:effectLst/>
                <a:uLnTx/>
                <a:uFillTx/>
                <a:latin typeface="+mj-lt"/>
                <a:ea typeface="+mn-ea"/>
                <a:cs typeface="+mn-cs"/>
              </a:rPr>
              <a:t>Name and Relative Ownership</a:t>
            </a:r>
            <a:endParaRPr kumimoji="0" lang="en-US" sz="1100" b="1" i="0" u="none" strike="noStrike" kern="1200" cap="none" spc="0" normalizeH="0" baseline="0" noProof="0" dirty="0">
              <a:ln>
                <a:noFill/>
              </a:ln>
              <a:solidFill>
                <a:schemeClr val="bg1"/>
              </a:solidFill>
              <a:effectLst/>
              <a:uLnTx/>
              <a:uFillTx/>
              <a:latin typeface="+mj-lt"/>
              <a:ea typeface="+mn-ea"/>
              <a:cs typeface="+mn-cs"/>
            </a:endParaRPr>
          </a:p>
        </p:txBody>
      </p:sp>
      <p:sp>
        <p:nvSpPr>
          <p:cNvPr id="15" name="Text Placeholder 3"/>
          <p:cNvSpPr txBox="1">
            <a:spLocks/>
          </p:cNvSpPr>
          <p:nvPr/>
        </p:nvSpPr>
        <p:spPr>
          <a:xfrm>
            <a:off x="479424" y="2251769"/>
            <a:ext cx="1438275" cy="1213932"/>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b="1" i="0" u="none" strike="noStrike" kern="1200" cap="none" spc="0" normalizeH="0" baseline="0" noProof="0" dirty="0" smtClean="0">
                <a:ln>
                  <a:noFill/>
                </a:ln>
                <a:solidFill>
                  <a:schemeClr val="bg1"/>
                </a:solidFill>
                <a:effectLst/>
                <a:uLnTx/>
                <a:uFillTx/>
                <a:latin typeface="+mj-lt"/>
                <a:ea typeface="+mn-ea"/>
                <a:cs typeface="+mn-cs"/>
              </a:rPr>
              <a:t>Shareholder</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en-US" sz="1100" b="1" dirty="0" smtClean="0">
                <a:solidFill>
                  <a:schemeClr val="bg1"/>
                </a:solidFill>
                <a:latin typeface="+mj-lt"/>
              </a:rPr>
              <a:t>Consideration</a:t>
            </a:r>
            <a:endParaRPr kumimoji="0" lang="en-US" sz="1100" b="1" i="0" u="none" strike="noStrike" kern="1200" cap="none" spc="0" normalizeH="0" baseline="0" noProof="0" dirty="0">
              <a:ln>
                <a:noFill/>
              </a:ln>
              <a:solidFill>
                <a:schemeClr val="bg1"/>
              </a:solidFill>
              <a:effectLst/>
              <a:uLnTx/>
              <a:uFillTx/>
              <a:latin typeface="+mj-lt"/>
              <a:ea typeface="+mn-ea"/>
              <a:cs typeface="+mn-cs"/>
            </a:endParaRPr>
          </a:p>
        </p:txBody>
      </p:sp>
      <p:sp>
        <p:nvSpPr>
          <p:cNvPr id="16" name="Text Placeholder 3"/>
          <p:cNvSpPr txBox="1">
            <a:spLocks/>
          </p:cNvSpPr>
          <p:nvPr/>
        </p:nvSpPr>
        <p:spPr>
          <a:xfrm>
            <a:off x="479424" y="4152594"/>
            <a:ext cx="1438275" cy="391363"/>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b="1" i="0" u="none" strike="noStrike" kern="1200" cap="none" spc="0" normalizeH="0" baseline="0" noProof="0" dirty="0" smtClean="0">
                <a:ln>
                  <a:noFill/>
                </a:ln>
                <a:solidFill>
                  <a:schemeClr val="bg1"/>
                </a:solidFill>
                <a:effectLst/>
                <a:uLnTx/>
                <a:uFillTx/>
                <a:latin typeface="+mj-lt"/>
                <a:ea typeface="+mn-ea"/>
                <a:cs typeface="+mn-cs"/>
              </a:rPr>
              <a:t>Board of Directors</a:t>
            </a:r>
            <a:endParaRPr kumimoji="0" lang="en-US" sz="1100" b="1" i="0" u="none" strike="noStrike" kern="1200" cap="none" spc="0" normalizeH="0" baseline="0" noProof="0" dirty="0">
              <a:ln>
                <a:noFill/>
              </a:ln>
              <a:solidFill>
                <a:schemeClr val="bg1"/>
              </a:solidFill>
              <a:effectLst/>
              <a:uLnTx/>
              <a:uFillTx/>
              <a:latin typeface="+mj-lt"/>
              <a:ea typeface="+mn-ea"/>
              <a:cs typeface="+mn-cs"/>
            </a:endParaRPr>
          </a:p>
        </p:txBody>
      </p:sp>
      <p:sp>
        <p:nvSpPr>
          <p:cNvPr id="17" name="Text Placeholder 3"/>
          <p:cNvSpPr txBox="1">
            <a:spLocks/>
          </p:cNvSpPr>
          <p:nvPr/>
        </p:nvSpPr>
        <p:spPr>
          <a:xfrm>
            <a:off x="479424" y="4684512"/>
            <a:ext cx="1438275" cy="865474"/>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b="1" i="0" u="none" strike="noStrike" kern="1200" cap="none" spc="0" normalizeH="0" baseline="0" noProof="0" dirty="0" smtClean="0">
                <a:ln>
                  <a:noFill/>
                </a:ln>
                <a:solidFill>
                  <a:schemeClr val="bg1"/>
                </a:solidFill>
                <a:effectLst/>
                <a:uLnTx/>
                <a:uFillTx/>
                <a:latin typeface="+mj-lt"/>
                <a:ea typeface="+mn-ea"/>
                <a:cs typeface="+mn-cs"/>
              </a:rPr>
              <a:t>Leadership</a:t>
            </a:r>
            <a:endParaRPr kumimoji="0" lang="en-US" sz="1100" b="1" i="0" u="none" strike="noStrike" kern="1200" cap="none" spc="0" normalizeH="0" baseline="0" noProof="0" dirty="0">
              <a:ln>
                <a:noFill/>
              </a:ln>
              <a:solidFill>
                <a:schemeClr val="bg1"/>
              </a:solidFill>
              <a:effectLst/>
              <a:uLnTx/>
              <a:uFillTx/>
              <a:latin typeface="+mj-lt"/>
              <a:ea typeface="+mn-ea"/>
              <a:cs typeface="+mn-cs"/>
            </a:endParaRPr>
          </a:p>
        </p:txBody>
      </p:sp>
      <p:sp>
        <p:nvSpPr>
          <p:cNvPr id="20" name="Text Placeholder 3"/>
          <p:cNvSpPr txBox="1">
            <a:spLocks/>
          </p:cNvSpPr>
          <p:nvPr/>
        </p:nvSpPr>
        <p:spPr>
          <a:xfrm>
            <a:off x="479424" y="3654544"/>
            <a:ext cx="1438275" cy="394271"/>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en-US" sz="1100" b="1" noProof="0" dirty="0" smtClean="0">
                <a:solidFill>
                  <a:schemeClr val="bg1"/>
                </a:solidFill>
                <a:latin typeface="+mj-lt"/>
              </a:rPr>
              <a:t>Headquarters</a:t>
            </a:r>
            <a:endParaRPr kumimoji="0" lang="en-US" sz="1100" b="1" i="0" u="none" strike="noStrike" kern="1200" cap="none" spc="0" normalizeH="0" baseline="0" noProof="0" dirty="0">
              <a:ln>
                <a:noFill/>
              </a:ln>
              <a:solidFill>
                <a:schemeClr val="bg1"/>
              </a:solidFill>
              <a:effectLst/>
              <a:uLnTx/>
              <a:uFillTx/>
              <a:latin typeface="+mj-lt"/>
              <a:ea typeface="+mn-ea"/>
              <a:cs typeface="+mn-cs"/>
            </a:endParaRPr>
          </a:p>
        </p:txBody>
      </p:sp>
      <p:sp>
        <p:nvSpPr>
          <p:cNvPr id="22" name="Text Placeholder 3"/>
          <p:cNvSpPr txBox="1">
            <a:spLocks/>
          </p:cNvSpPr>
          <p:nvPr/>
        </p:nvSpPr>
        <p:spPr>
          <a:xfrm>
            <a:off x="479424" y="5657522"/>
            <a:ext cx="1438275" cy="548640"/>
          </a:xfrm>
          <a:prstGeom prst="rect">
            <a:avLst/>
          </a:prstGeom>
          <a:solidFill>
            <a:schemeClr val="accent1"/>
          </a:solidFill>
          <a:ln w="6350">
            <a:solidFill>
              <a:srgbClr val="3366FF"/>
            </a:solidFill>
            <a:miter lim="800000"/>
            <a:headEnd/>
            <a:tailEnd/>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100" b="1" i="0" u="none" strike="noStrike" kern="1200" cap="none" spc="0" normalizeH="0" baseline="0" noProof="0" dirty="0" smtClean="0">
                <a:ln>
                  <a:noFill/>
                </a:ln>
                <a:solidFill>
                  <a:schemeClr val="bg1"/>
                </a:solidFill>
                <a:effectLst/>
                <a:uLnTx/>
                <a:uFillTx/>
                <a:latin typeface="+mj-lt"/>
                <a:ea typeface="+mn-ea"/>
                <a:cs typeface="+mn-cs"/>
              </a:rPr>
              <a:t>Closing</a:t>
            </a:r>
            <a:endParaRPr kumimoji="0" lang="en-US" sz="1100" b="1" i="0" u="none" strike="noStrike" kern="1200" cap="none" spc="0" normalizeH="0" baseline="0" noProof="0" dirty="0">
              <a:ln>
                <a:noFill/>
              </a:ln>
              <a:solidFill>
                <a:schemeClr val="bg1"/>
              </a:solidFill>
              <a:effectLst/>
              <a:uLnTx/>
              <a:uFillTx/>
              <a:latin typeface="+mj-lt"/>
              <a:ea typeface="+mn-ea"/>
              <a:cs typeface="+mn-cs"/>
            </a:endParaRPr>
          </a:p>
        </p:txBody>
      </p:sp>
      <p:sp>
        <p:nvSpPr>
          <p:cNvPr id="23" name="TextBox 22"/>
          <p:cNvSpPr txBox="1"/>
          <p:nvPr/>
        </p:nvSpPr>
        <p:spPr>
          <a:xfrm>
            <a:off x="1965325" y="1067705"/>
            <a:ext cx="6692900" cy="1054135"/>
          </a:xfrm>
          <a:prstGeom prst="rect">
            <a:avLst/>
          </a:prstGeom>
        </p:spPr>
        <p:txBody>
          <a:bodyPr wrap="square" lIns="45720" rIns="45720" rtlCol="0" anchor="ctr">
            <a:spAutoFit/>
          </a:bodyPr>
          <a:lstStyle/>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Johnson Controls and Tyco to combine under the existing Tyco entity and the combined company will be called Johnson Controls plc</a:t>
            </a:r>
          </a:p>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Johnson Controls shareholders will own ~56% of the combined company shares (plus receive ~$3.9bn cash consideration in the merger)  and Tyco will own ~44% of the combined company shares </a:t>
            </a:r>
          </a:p>
        </p:txBody>
      </p:sp>
      <p:sp>
        <p:nvSpPr>
          <p:cNvPr id="24" name="TextBox 23"/>
          <p:cNvSpPr txBox="1"/>
          <p:nvPr/>
        </p:nvSpPr>
        <p:spPr>
          <a:xfrm>
            <a:off x="1965324" y="2275840"/>
            <a:ext cx="6883401" cy="1166798"/>
          </a:xfrm>
          <a:prstGeom prst="rect">
            <a:avLst/>
          </a:prstGeom>
        </p:spPr>
        <p:txBody>
          <a:bodyPr wrap="square" lIns="45720" rIns="45720" rtlCol="0" anchor="ctr">
            <a:noAutofit/>
          </a:bodyPr>
          <a:lstStyle/>
          <a:p>
            <a:pPr marL="228600" indent="-228600" fontAlgn="t">
              <a:spcBef>
                <a:spcPts val="0"/>
              </a:spcBef>
              <a:buFont typeface="Wingdings" panose="05000000000000000000" pitchFamily="2" charset="2"/>
              <a:buChar char="§"/>
            </a:pPr>
            <a:r>
              <a:rPr lang="en-US" sz="1200" dirty="0" smtClean="0">
                <a:latin typeface="+mn-lt"/>
              </a:rPr>
              <a:t>Tyco will effect a reverse stock split so that Tyco shareholders will receive a fixed exchange ratio of 0.9550 shares of the combined company for each of their existing Tyco shares</a:t>
            </a:r>
            <a:r>
              <a:rPr lang="en-US" sz="1200" dirty="0" smtClean="0">
                <a:latin typeface="+mn-lt"/>
                <a:cs typeface="Arial" panose="020B0604020202020204" pitchFamily="34" charset="0"/>
              </a:rPr>
              <a:t> </a:t>
            </a:r>
          </a:p>
          <a:p>
            <a:pPr marL="228600" indent="-228600" fontAlgn="t">
              <a:spcBef>
                <a:spcPts val="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Johnson Controls shareholders receive 1 share of the combined company for each Johnson Controls share, or may elect to receive cash equal to $34.88 per share (volume weighted 5-day average share price as of signing) for some or all of their Johnson Controls shares</a:t>
            </a:r>
            <a:endParaRPr lang="en-US" sz="1200" baseline="30000" dirty="0" smtClean="0">
              <a:latin typeface="Arial" panose="020B0604020202020204" pitchFamily="34" charset="0"/>
              <a:cs typeface="Arial" panose="020B0604020202020204" pitchFamily="34" charset="0"/>
            </a:endParaRPr>
          </a:p>
          <a:p>
            <a:pPr marL="396875" lvl="1" indent="-171450" fontAlgn="t">
              <a:spcBef>
                <a:spcPts val="0"/>
              </a:spcBef>
              <a:buFont typeface="Arial" panose="020B0604020202020204" pitchFamily="34" charset="0"/>
              <a:buChar char="–"/>
            </a:pPr>
            <a:r>
              <a:rPr lang="en-US" sz="1200" dirty="0">
                <a:latin typeface="Arial" panose="020B0604020202020204" pitchFamily="34" charset="0"/>
              </a:rPr>
              <a:t>S</a:t>
            </a:r>
            <a:r>
              <a:rPr lang="en-US" sz="1200" dirty="0" smtClean="0">
                <a:latin typeface="Arial" panose="020B0604020202020204" pitchFamily="34" charset="0"/>
              </a:rPr>
              <a:t>ubject </a:t>
            </a:r>
            <a:r>
              <a:rPr lang="en-US" sz="1200" dirty="0">
                <a:latin typeface="Arial" panose="020B0604020202020204" pitchFamily="34" charset="0"/>
              </a:rPr>
              <a:t>to proration </a:t>
            </a:r>
            <a:r>
              <a:rPr lang="en-US" sz="1200" dirty="0" smtClean="0">
                <a:latin typeface="Arial" panose="020B0604020202020204" pitchFamily="34" charset="0"/>
              </a:rPr>
              <a:t>so that </a:t>
            </a:r>
            <a:r>
              <a:rPr lang="en-US" sz="1200" dirty="0">
                <a:latin typeface="Arial" panose="020B0604020202020204" pitchFamily="34" charset="0"/>
              </a:rPr>
              <a:t>~$3.9bn aggregate </a:t>
            </a:r>
            <a:r>
              <a:rPr lang="en-US" sz="1200" dirty="0" smtClean="0">
                <a:latin typeface="Arial" panose="020B0604020202020204" pitchFamily="34" charset="0"/>
              </a:rPr>
              <a:t>cash </a:t>
            </a:r>
            <a:r>
              <a:rPr lang="en-US" sz="1200" dirty="0">
                <a:latin typeface="Arial" panose="020B0604020202020204" pitchFamily="34" charset="0"/>
              </a:rPr>
              <a:t>is paid </a:t>
            </a:r>
            <a:r>
              <a:rPr lang="en-US" sz="1200" dirty="0" smtClean="0">
                <a:latin typeface="Arial" panose="020B0604020202020204" pitchFamily="34" charset="0"/>
              </a:rPr>
              <a:t>to Johnson Controls shareholders in merger</a:t>
            </a:r>
            <a:endParaRPr lang="en-US" sz="1200" baseline="30000" dirty="0">
              <a:latin typeface="Arial" panose="020B0604020202020204" pitchFamily="34" charset="0"/>
              <a:cs typeface="Arial" panose="020B0604020202020204" pitchFamily="34" charset="0"/>
            </a:endParaRPr>
          </a:p>
          <a:p>
            <a:pPr marL="228600" indent="-228600" fontAlgn="t">
              <a:spcBef>
                <a:spcPts val="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Shares to remain NYSE listed and traded under the “JCI” ticker</a:t>
            </a:r>
            <a:endParaRPr lang="en-US" sz="1200" baseline="30000" dirty="0" smtClean="0">
              <a:latin typeface="Arial" panose="020B0604020202020204" pitchFamily="34" charset="0"/>
              <a:cs typeface="Arial" panose="020B0604020202020204" pitchFamily="34" charset="0"/>
            </a:endParaRPr>
          </a:p>
        </p:txBody>
      </p:sp>
      <p:sp>
        <p:nvSpPr>
          <p:cNvPr id="25" name="TextBox 24"/>
          <p:cNvSpPr txBox="1"/>
          <p:nvPr/>
        </p:nvSpPr>
        <p:spPr>
          <a:xfrm>
            <a:off x="1965325" y="3868725"/>
            <a:ext cx="6692900" cy="723275"/>
          </a:xfrm>
          <a:prstGeom prst="rect">
            <a:avLst/>
          </a:prstGeom>
        </p:spPr>
        <p:txBody>
          <a:bodyPr wrap="square" lIns="45720" rIns="45720" rtlCol="0" anchor="ctr">
            <a:spAutoFit/>
          </a:bodyPr>
          <a:lstStyle/>
          <a:p>
            <a:pPr fontAlgn="t">
              <a:spcBef>
                <a:spcPts val="300"/>
              </a:spcBef>
            </a:pPr>
            <a:endParaRPr lang="en-US" sz="1200" dirty="0" smtClean="0">
              <a:latin typeface="Arial" panose="020B0604020202020204" pitchFamily="34" charset="0"/>
              <a:cs typeface="Arial" panose="020B0604020202020204" pitchFamily="34" charset="0"/>
            </a:endParaRPr>
          </a:p>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6 </a:t>
            </a:r>
            <a:r>
              <a:rPr lang="en-US" sz="1200" dirty="0">
                <a:latin typeface="Arial" panose="020B0604020202020204" pitchFamily="34" charset="0"/>
                <a:cs typeface="Arial" panose="020B0604020202020204" pitchFamily="34" charset="0"/>
              </a:rPr>
              <a:t>directors from </a:t>
            </a:r>
            <a:r>
              <a:rPr lang="en-US" sz="1200" dirty="0" smtClean="0">
                <a:latin typeface="Arial" panose="020B0604020202020204" pitchFamily="34" charset="0"/>
                <a:cs typeface="Arial" panose="020B0604020202020204" pitchFamily="34" charset="0"/>
              </a:rPr>
              <a:t>Johnson Controls, </a:t>
            </a:r>
            <a:r>
              <a:rPr lang="en-US" sz="1200" dirty="0">
                <a:latin typeface="Arial" panose="020B0604020202020204" pitchFamily="34" charset="0"/>
                <a:cs typeface="Arial" panose="020B0604020202020204" pitchFamily="34" charset="0"/>
              </a:rPr>
              <a:t>5 directors from </a:t>
            </a:r>
            <a:r>
              <a:rPr lang="en-US" sz="1200" dirty="0" smtClean="0">
                <a:latin typeface="Arial" panose="020B0604020202020204" pitchFamily="34" charset="0"/>
                <a:cs typeface="Arial" panose="020B0604020202020204" pitchFamily="34" charset="0"/>
              </a:rPr>
              <a:t>Tyco</a:t>
            </a:r>
          </a:p>
          <a:p>
            <a:pPr marL="228600" indent="-228600" fontAlgn="t">
              <a:spcBef>
                <a:spcPts val="300"/>
              </a:spcBef>
              <a:buFont typeface="Wingdings" panose="05000000000000000000" pitchFamily="2" charset="2"/>
              <a:buChar char="§"/>
            </a:pPr>
            <a:r>
              <a:rPr lang="en-US" sz="1200" kern="0" dirty="0" smtClean="0">
                <a:solidFill>
                  <a:schemeClr val="tx1"/>
                </a:solidFill>
                <a:latin typeface="Arial" panose="020B0604020202020204" pitchFamily="34" charset="0"/>
                <a:cs typeface="Arial" panose="020B0604020202020204" pitchFamily="34" charset="0"/>
              </a:rPr>
              <a:t>Includes Alex Molinaroli and George Oliver</a:t>
            </a:r>
          </a:p>
        </p:txBody>
      </p:sp>
      <p:sp>
        <p:nvSpPr>
          <p:cNvPr id="26" name="TextBox 25"/>
          <p:cNvSpPr txBox="1"/>
          <p:nvPr/>
        </p:nvSpPr>
        <p:spPr>
          <a:xfrm>
            <a:off x="1965324" y="4712369"/>
            <a:ext cx="7007225" cy="869469"/>
          </a:xfrm>
          <a:prstGeom prst="rect">
            <a:avLst/>
          </a:prstGeom>
        </p:spPr>
        <p:txBody>
          <a:bodyPr wrap="square" lIns="45720" rIns="45720" rtlCol="0" anchor="ctr">
            <a:spAutoFit/>
          </a:bodyPr>
          <a:lstStyle/>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Johnson </a:t>
            </a:r>
            <a:r>
              <a:rPr lang="en-US" sz="1200" dirty="0" err="1" smtClean="0">
                <a:latin typeface="Arial" panose="020B0604020202020204" pitchFamily="34" charset="0"/>
                <a:cs typeface="Arial" panose="020B0604020202020204" pitchFamily="34" charset="0"/>
              </a:rPr>
              <a:t>Controls’s</a:t>
            </a:r>
            <a:r>
              <a:rPr lang="en-US" sz="1200" dirty="0" smtClean="0">
                <a:latin typeface="Arial" panose="020B0604020202020204" pitchFamily="34" charset="0"/>
                <a:cs typeface="Arial" panose="020B0604020202020204" pitchFamily="34" charset="0"/>
              </a:rPr>
              <a:t> Chairman and CEO will serve as Chairman and CEO of the combined company for 18 months and then become Executive Chairman for 12 months</a:t>
            </a:r>
          </a:p>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Tyco’s CEO will serve as President and Chief Operating Officer for 18 months and then become CEO for 12 months, and then succeed to Chairman and CEO</a:t>
            </a:r>
            <a:endParaRPr lang="en-US" sz="1200" dirty="0">
              <a:latin typeface="Arial" panose="020B0604020202020204" pitchFamily="34" charset="0"/>
              <a:cs typeface="Arial" panose="020B0604020202020204" pitchFamily="34" charset="0"/>
            </a:endParaRPr>
          </a:p>
        </p:txBody>
      </p:sp>
      <p:sp>
        <p:nvSpPr>
          <p:cNvPr id="28" name="TextBox 27"/>
          <p:cNvSpPr txBox="1"/>
          <p:nvPr/>
        </p:nvSpPr>
        <p:spPr>
          <a:xfrm>
            <a:off x="1965325" y="3615365"/>
            <a:ext cx="6692900" cy="500137"/>
          </a:xfrm>
          <a:prstGeom prst="rect">
            <a:avLst/>
          </a:prstGeom>
        </p:spPr>
        <p:txBody>
          <a:bodyPr wrap="square" lIns="45720" rIns="45720" rtlCol="0" anchor="ctr">
            <a:spAutoFit/>
          </a:bodyPr>
          <a:lstStyle/>
          <a:p>
            <a:pPr marL="228600" indent="-228600" fontAlgn="t">
              <a:spcBef>
                <a:spcPts val="30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Global headquarters: Cork, Ireland</a:t>
            </a:r>
          </a:p>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North America operations: Milwaukee</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Wisconsin</a:t>
            </a:r>
          </a:p>
        </p:txBody>
      </p:sp>
      <p:sp>
        <p:nvSpPr>
          <p:cNvPr id="30" name="TextBox 29"/>
          <p:cNvSpPr txBox="1"/>
          <p:nvPr/>
        </p:nvSpPr>
        <p:spPr>
          <a:xfrm>
            <a:off x="1965325" y="5586903"/>
            <a:ext cx="6692900" cy="684803"/>
          </a:xfrm>
          <a:prstGeom prst="rect">
            <a:avLst/>
          </a:prstGeom>
        </p:spPr>
        <p:txBody>
          <a:bodyPr wrap="square" lIns="45720" rIns="45720" rtlCol="0" anchor="ctr">
            <a:spAutoFit/>
          </a:bodyPr>
          <a:lstStyle/>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Expected before end of fiscal 2016, subject to customary closing conditions, including Johnson Controls and Tyco shareholder approvals and regulatory approvals</a:t>
            </a:r>
          </a:p>
          <a:p>
            <a:pPr marL="228600" indent="-228600" fontAlgn="t">
              <a:spcBef>
                <a:spcPts val="300"/>
              </a:spcBef>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Planned </a:t>
            </a:r>
            <a:r>
              <a:rPr lang="en-US" sz="1200" dirty="0" err="1" smtClean="0">
                <a:latin typeface="Arial" panose="020B0604020202020204" pitchFamily="34" charset="0"/>
                <a:cs typeface="Arial" panose="020B0604020202020204" pitchFamily="34" charset="0"/>
              </a:rPr>
              <a:t>Adient</a:t>
            </a:r>
            <a:r>
              <a:rPr lang="en-US" sz="1200" dirty="0" smtClean="0">
                <a:latin typeface="Arial" panose="020B0604020202020204" pitchFamily="34" charset="0"/>
                <a:cs typeface="Arial" panose="020B0604020202020204" pitchFamily="34" charset="0"/>
              </a:rPr>
              <a:t> spin-off to occur post merger, expected at the beginning of fiscal 2017</a:t>
            </a:r>
            <a:endParaRPr lang="en-US" sz="1200" kern="0" dirty="0" smtClean="0">
              <a:solidFill>
                <a:schemeClr val="tx1"/>
              </a:solidFill>
              <a:latin typeface="Arial" panose="020B0604020202020204" pitchFamily="34" charset="0"/>
              <a:cs typeface="Arial" panose="020B0604020202020204" pitchFamily="34" charset="0"/>
            </a:endParaRPr>
          </a:p>
        </p:txBody>
      </p:sp>
      <p:cxnSp>
        <p:nvCxnSpPr>
          <p:cNvPr id="32" name="Straight Connector 31"/>
          <p:cNvCxnSpPr/>
          <p:nvPr/>
        </p:nvCxnSpPr>
        <p:spPr bwMode="auto">
          <a:xfrm>
            <a:off x="479420" y="5607063"/>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cxnSp>
        <p:nvCxnSpPr>
          <p:cNvPr id="33" name="Straight Connector 32"/>
          <p:cNvCxnSpPr/>
          <p:nvPr/>
        </p:nvCxnSpPr>
        <p:spPr bwMode="auto">
          <a:xfrm>
            <a:off x="479420" y="3603221"/>
            <a:ext cx="8083295" cy="0"/>
          </a:xfrm>
          <a:prstGeom prst="line">
            <a:avLst/>
          </a:prstGeom>
          <a:solidFill>
            <a:schemeClr val="accent1"/>
          </a:solidFill>
          <a:ln w="12700" cap="flat" cmpd="sng" algn="ctr">
            <a:solidFill>
              <a:srgbClr val="808080"/>
            </a:solidFill>
            <a:prstDash val="lgDash"/>
            <a:round/>
            <a:headEnd type="none" w="med" len="med"/>
            <a:tailEnd type="none" w="med" len="med"/>
          </a:ln>
          <a:effectLst/>
        </p:spPr>
      </p:cxnSp>
    </p:spTree>
    <p:extLst>
      <p:ext uri="{BB962C8B-B14F-4D97-AF65-F5344CB8AC3E}">
        <p14:creationId xmlns:p14="http://schemas.microsoft.com/office/powerpoint/2010/main" val="1251094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Investor Presentation Reference Spreadsheet v03.xlsx&quot; Path=&quot;\\ad.com\data\Share\Projects\Johnson Controls\Project Tiger\Presentations\2016.01.25_Investor Presentation&quot; Landmark=&quot;Chart 8&quot; LMFriendly=&quot;Chart 8 (Backup Math)&quot; SheetSlideName=&quot;_bdm.6dc47c955d37445b9259e459e74640ee.edm&quot; Address=&quot;Backup Math!Chart 8&quot; AddrAdjusted=&quot;Backup Math!Chart 8&quot; LastUpdate=&quot;2016.01.24:00.44.21&quot; FileDesc=&quot;Investor Presentation Reference Spreadsheet v03.xlsx&quot; Text=&quot;&quot; Value=&quot;&quot; Inst=&quot;0&quot; SBR=&quot;False&quot; SBC=&quot;False&quot; DestType=&quot;1&quot; HeaderRows=&quot;0&quot; /&gt;&#10;&lt;/Data&g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r1Xz31nek6we30i.VoItw"/>
</p:tagLst>
</file>

<file path=ppt/theme/theme1.xml><?xml version="1.0" encoding="utf-8"?>
<a:theme xmlns:a="http://schemas.openxmlformats.org/drawingml/2006/main" name="JC_TYCO_Hybrid">
  <a:themeElements>
    <a:clrScheme name="JCI - Tiger">
      <a:dk1>
        <a:srgbClr val="000000"/>
      </a:dk1>
      <a:lt1>
        <a:srgbClr val="FFFFFF"/>
      </a:lt1>
      <a:dk2>
        <a:srgbClr val="000000"/>
      </a:dk2>
      <a:lt2>
        <a:srgbClr val="FFFFFF"/>
      </a:lt2>
      <a:accent1>
        <a:srgbClr val="08338F"/>
      </a:accent1>
      <a:accent2>
        <a:srgbClr val="28AFB0"/>
      </a:accent2>
      <a:accent3>
        <a:srgbClr val="5FAD41"/>
      </a:accent3>
      <a:accent4>
        <a:srgbClr val="878787"/>
      </a:accent4>
      <a:accent5>
        <a:srgbClr val="E28848"/>
      </a:accent5>
      <a:accent6>
        <a:srgbClr val="A8034F"/>
      </a:accent6>
      <a:hlink>
        <a:srgbClr val="009999"/>
      </a:hlink>
      <a:folHlink>
        <a:srgbClr val="3F00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Gill Sans MT" pitchFamily="34" charset="0"/>
          </a:defRPr>
        </a:defPPr>
      </a:lstStyle>
    </a:lnDef>
    <a:txDef>
      <a:spPr/>
      <a:bodyPr/>
      <a:lstStyle>
        <a:defPPr marL="171450" indent="-171450">
          <a:spcBef>
            <a:spcPts val="1200"/>
          </a:spcBef>
          <a:buFont typeface="Wingdings" pitchFamily="2" charset="2"/>
          <a:buChar char="§"/>
          <a:defRPr kern="0" dirty="0" smtClean="0">
            <a:solidFill>
              <a:schemeClr val="tx1"/>
            </a:solidFill>
            <a:latin typeface="+mn-lt"/>
          </a:defRPr>
        </a:defPPr>
      </a:lstStyle>
    </a:tx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005EC4"/>
        </a:accent2>
        <a:accent3>
          <a:srgbClr val="FFFFFF"/>
        </a:accent3>
        <a:accent4>
          <a:srgbClr val="000000"/>
        </a:accent4>
        <a:accent5>
          <a:srgbClr val="DAEDEF"/>
        </a:accent5>
        <a:accent6>
          <a:srgbClr val="0054B1"/>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2758</TotalTime>
  <Words>2543</Words>
  <Application>Microsoft Office PowerPoint</Application>
  <PresentationFormat>On-screen Show (4:3)</PresentationFormat>
  <Paragraphs>284</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 Unicode MS</vt:lpstr>
      <vt:lpstr>Arial</vt:lpstr>
      <vt:lpstr>Arial (Headings)</vt:lpstr>
      <vt:lpstr>Calibri</vt:lpstr>
      <vt:lpstr>Gill Sans MT</vt:lpstr>
      <vt:lpstr>Helvetica Neue</vt:lpstr>
      <vt:lpstr>Wingdings</vt:lpstr>
      <vt:lpstr>Wingdings 2</vt:lpstr>
      <vt:lpstr>JC_TYCO_Hybrid</vt:lpstr>
      <vt:lpstr>PowerPoint Presentation</vt:lpstr>
      <vt:lpstr>PowerPoint Presentation</vt:lpstr>
      <vt:lpstr>PowerPoint Presentation</vt:lpstr>
      <vt:lpstr>PowerPoint Presentation</vt:lpstr>
      <vt:lpstr>PowerPoint Presentation</vt:lpstr>
      <vt:lpstr>Leadership</vt:lpstr>
      <vt:lpstr>Compelling Strategic Rationale </vt:lpstr>
      <vt:lpstr>A Highly Complementary Combination </vt:lpstr>
      <vt:lpstr>Transaction Highlights</vt:lpstr>
      <vt:lpstr>Significant Synergy Opportunity</vt:lpstr>
      <vt:lpstr>What Each Shareholder Receives </vt:lpstr>
      <vt:lpstr>Transaction Represents Culmination of Two Corporate Transformation Journeys</vt:lpstr>
      <vt:lpstr>Post Merger and Adient Separation, Shareholders will own Two Focused, High-Value Companies</vt:lpstr>
      <vt:lpstr>Adient Company Overview: Global Leader in the Automotive Seating Market</vt:lpstr>
      <vt:lpstr>Substantial Value Creation for Shareholders</vt:lpstr>
      <vt:lpstr>Balanced Pro Forma Revenue Mix Provides Strong Base For Consistent Growth*</vt:lpstr>
      <vt:lpstr>Leading Brands Across Comprehensive Portfolio of Products and Services</vt:lpstr>
      <vt:lpstr>Uniquely Positioned to Capitalize on Convergence </vt:lpstr>
      <vt:lpstr>PowerPoint Presentation</vt:lpstr>
      <vt:lpstr>Combined Company Able to Leverage IoT and Connectivity for a “Smarter” Customer Offering</vt:lpstr>
      <vt:lpstr>Two World-Class and Complementary Operating Systems</vt:lpstr>
      <vt:lpstr>Financial Highlights</vt:lpstr>
      <vt:lpstr>Fiscal Q1 Earnings Update </vt:lpstr>
      <vt:lpstr>Compelling Strategic Rationale </vt:lpstr>
    </vt:vector>
  </TitlesOfParts>
  <Company>Centerview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Dempsey</dc:creator>
  <cp:lastModifiedBy>Jennifer B Mattes</cp:lastModifiedBy>
  <cp:revision>331</cp:revision>
  <cp:lastPrinted>2016-01-23T02:48:42Z</cp:lastPrinted>
  <dcterms:created xsi:type="dcterms:W3CDTF">2016-01-15T05:27:28Z</dcterms:created>
  <dcterms:modified xsi:type="dcterms:W3CDTF">2016-01-26T02:14:30Z</dcterms:modified>
</cp:coreProperties>
</file>